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2" r:id="rId4"/>
    <p:sldId id="261" r:id="rId5"/>
    <p:sldId id="263" r:id="rId6"/>
    <p:sldId id="264" r:id="rId7"/>
    <p:sldId id="273" r:id="rId8"/>
    <p:sldId id="274" r:id="rId9"/>
    <p:sldId id="271" r:id="rId10"/>
    <p:sldId id="265" r:id="rId11"/>
    <p:sldId id="266" r:id="rId12"/>
    <p:sldId id="267" r:id="rId13"/>
    <p:sldId id="268" r:id="rId14"/>
    <p:sldId id="269" r:id="rId15"/>
    <p:sldId id="270" r:id="rId16"/>
    <p:sldId id="275" r:id="rId1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8CCF"/>
    <a:srgbClr val="ECBD91"/>
    <a:srgbClr val="F7E8B5"/>
    <a:srgbClr val="E9D5A3"/>
    <a:srgbClr val="151817"/>
    <a:srgbClr val="F6E8DF"/>
    <a:srgbClr val="97B5D7"/>
    <a:srgbClr val="C5D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4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2FE89E-8C43-4010-977D-6678CF26B51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39FC5E6E-9A98-495B-842C-6DD969F427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C92D5110-E07C-451A-AD7C-83CAC7CE6D08}"/>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5" name="Fußzeilenplatzhalter 4">
            <a:extLst>
              <a:ext uri="{FF2B5EF4-FFF2-40B4-BE49-F238E27FC236}">
                <a16:creationId xmlns:a16="http://schemas.microsoft.com/office/drawing/2014/main" id="{B34109F3-D589-4BEC-8786-6B37149512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AA9B70DE-289B-4702-9BF5-04049D7AB1E5}"/>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3733300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B16749-937C-4027-A53C-2968255DA342}"/>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68847F20-73DC-4899-AEBB-1B1D48B8A7E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F793179-4151-4195-B43B-1580872A7B3A}"/>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5" name="Fußzeilenplatzhalter 4">
            <a:extLst>
              <a:ext uri="{FF2B5EF4-FFF2-40B4-BE49-F238E27FC236}">
                <a16:creationId xmlns:a16="http://schemas.microsoft.com/office/drawing/2014/main" id="{041AC2C7-28FC-4185-9AE8-A0E7C0A60BF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60F777C-6402-497B-B3CC-AB383C3FC824}"/>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3011313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66AD7F5-BB88-4E05-BEF5-9137B01AEF5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C103CB0E-0F34-4333-B1E1-4AC141E3446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3557E51-5857-4E9E-B1EC-B9E2D88E02CD}"/>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5" name="Fußzeilenplatzhalter 4">
            <a:extLst>
              <a:ext uri="{FF2B5EF4-FFF2-40B4-BE49-F238E27FC236}">
                <a16:creationId xmlns:a16="http://schemas.microsoft.com/office/drawing/2014/main" id="{4AAAD17B-894F-4DF6-AF6A-263E23AF417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C356DA9-9D6D-4C9A-9728-8DC540C82F50}"/>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265459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0D78C-437E-4958-9562-9F7C06AAAC3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CCE2A9F-D332-46EA-A05A-13B0F82FFC0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B151C8A-4AB0-4C82-90A0-20956F6E9565}"/>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5" name="Fußzeilenplatzhalter 4">
            <a:extLst>
              <a:ext uri="{FF2B5EF4-FFF2-40B4-BE49-F238E27FC236}">
                <a16:creationId xmlns:a16="http://schemas.microsoft.com/office/drawing/2014/main" id="{23B2CADA-E7C4-4A54-9174-5DF423A907AD}"/>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B944846-9AA3-4649-A2F9-BD6785F0126C}"/>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123009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9FB8E3-6976-4DDF-B41C-0528D76B2BE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ECA2FB1-9D16-4348-9C56-7364F4AFE8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C624644-3402-4AE2-B287-602E80711525}"/>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5" name="Fußzeilenplatzhalter 4">
            <a:extLst>
              <a:ext uri="{FF2B5EF4-FFF2-40B4-BE49-F238E27FC236}">
                <a16:creationId xmlns:a16="http://schemas.microsoft.com/office/drawing/2014/main" id="{4DAEEA57-D022-4E45-A815-E459B06ADBC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2512ACB8-A573-4685-88DC-51BA462F36A3}"/>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854070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A4FE47-8E70-4DB7-BAFA-5791291710D4}"/>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3A799128-30A3-4A10-8891-C9FB447B101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5DE37F1A-4488-4C87-88C1-779B4442766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1FFCBF0-2A0D-49B6-965A-3DEF01129F7B}"/>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6" name="Fußzeilenplatzhalter 5">
            <a:extLst>
              <a:ext uri="{FF2B5EF4-FFF2-40B4-BE49-F238E27FC236}">
                <a16:creationId xmlns:a16="http://schemas.microsoft.com/office/drawing/2014/main" id="{43A1671E-02EE-42A8-B595-EFF82B904B4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C37EC3E-CBF0-4ACA-8852-4D4E38564E57}"/>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1095761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573B73-210E-40D6-B7B4-11C2589714C5}"/>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C06BBB9-D680-4DCF-94FB-1A72AB5B16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4A4C5761-3DC3-4E38-8C3D-98806CCF635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46A821B-9B1E-40AF-B30C-B1C19C9ABC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F8A1CD8F-A01A-4E71-A4AA-8EA71C2E81C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791F2C82-513F-4C7A-8CCA-D0CE30D2A528}"/>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8" name="Fußzeilenplatzhalter 7">
            <a:extLst>
              <a:ext uri="{FF2B5EF4-FFF2-40B4-BE49-F238E27FC236}">
                <a16:creationId xmlns:a16="http://schemas.microsoft.com/office/drawing/2014/main" id="{6F1BF2C2-5EDC-44CC-8D9E-1C34E1E6EDFA}"/>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407A515-3CAC-442A-A482-F0CC3516CADF}"/>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30384098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DEE83B-6AD0-413F-8DFF-8A0FD2C05E6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4103F68D-317A-4BF2-8FD3-59C7FFA7FAC8}"/>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4" name="Fußzeilenplatzhalter 3">
            <a:extLst>
              <a:ext uri="{FF2B5EF4-FFF2-40B4-BE49-F238E27FC236}">
                <a16:creationId xmlns:a16="http://schemas.microsoft.com/office/drawing/2014/main" id="{8A607405-D9E7-4CE3-A83B-F09318D23169}"/>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EDFD2BAB-22C2-4A22-A3A2-78EAFC826772}"/>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387584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F1DEC1A5-61E5-4D67-9310-88FE35E056A5}"/>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3" name="Fußzeilenplatzhalter 2">
            <a:extLst>
              <a:ext uri="{FF2B5EF4-FFF2-40B4-BE49-F238E27FC236}">
                <a16:creationId xmlns:a16="http://schemas.microsoft.com/office/drawing/2014/main" id="{FDBD9409-E4EA-4E88-BAF4-2C6E5C55C650}"/>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8E4D7BD6-A4AD-44FE-AF0C-38004682E8DE}"/>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7285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B9EC2F-3423-44FF-B73A-BC7B8D7C940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A6EBA2B3-C811-4FF9-93C2-1052689FE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1439F4A6-1B8B-46BB-870C-BB2852BF2C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1E9B010-B639-4D18-A1B6-FB0660AF494D}"/>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6" name="Fußzeilenplatzhalter 5">
            <a:extLst>
              <a:ext uri="{FF2B5EF4-FFF2-40B4-BE49-F238E27FC236}">
                <a16:creationId xmlns:a16="http://schemas.microsoft.com/office/drawing/2014/main" id="{A7095AA2-455A-41FC-89E5-565EE5F8A09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5D8EEDA9-0208-410C-868C-58D0B79A6FE0}"/>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393057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E54FD6-329D-43D1-A4C4-ACBBBCD047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6565588-CBA0-463E-A70C-B0355435E0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88F43DA-0980-4BE1-B320-D94C01B4AB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420AE14-A8B8-4592-8A6A-8356AB57AB08}"/>
              </a:ext>
            </a:extLst>
          </p:cNvPr>
          <p:cNvSpPr>
            <a:spLocks noGrp="1"/>
          </p:cNvSpPr>
          <p:nvPr>
            <p:ph type="dt" sz="half" idx="10"/>
          </p:nvPr>
        </p:nvSpPr>
        <p:spPr/>
        <p:txBody>
          <a:bodyPr/>
          <a:lstStyle/>
          <a:p>
            <a:fld id="{6CB79240-F302-4232-AF02-1A1D77D49DB4}" type="datetimeFigureOut">
              <a:rPr lang="de-DE" smtClean="0"/>
              <a:t>03.09.2025</a:t>
            </a:fld>
            <a:endParaRPr lang="de-DE"/>
          </a:p>
        </p:txBody>
      </p:sp>
      <p:sp>
        <p:nvSpPr>
          <p:cNvPr id="6" name="Fußzeilenplatzhalter 5">
            <a:extLst>
              <a:ext uri="{FF2B5EF4-FFF2-40B4-BE49-F238E27FC236}">
                <a16:creationId xmlns:a16="http://schemas.microsoft.com/office/drawing/2014/main" id="{25CD35C4-2908-49DC-86C9-1DE380BCF4D3}"/>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D0B7BD7-EF9D-4134-A98C-B6CCF54C2DA1}"/>
              </a:ext>
            </a:extLst>
          </p:cNvPr>
          <p:cNvSpPr>
            <a:spLocks noGrp="1"/>
          </p:cNvSpPr>
          <p:nvPr>
            <p:ph type="sldNum" sz="quarter" idx="12"/>
          </p:nvPr>
        </p:nvSpPr>
        <p:spPr/>
        <p:txBody>
          <a:bodyPr/>
          <a:lstStyle/>
          <a:p>
            <a:fld id="{90036AC7-FEDC-4DE2-9585-458183A442CE}" type="slidenum">
              <a:rPr lang="de-DE" smtClean="0"/>
              <a:t>‹Nr.›</a:t>
            </a:fld>
            <a:endParaRPr lang="de-DE"/>
          </a:p>
        </p:txBody>
      </p:sp>
    </p:spTree>
    <p:extLst>
      <p:ext uri="{BB962C8B-B14F-4D97-AF65-F5344CB8AC3E}">
        <p14:creationId xmlns:p14="http://schemas.microsoft.com/office/powerpoint/2010/main" val="2583278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58FEF54-FEC0-4464-806F-72DA810731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626BFBA-278C-4029-B9E4-26C2FEE8B0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E04511F-73D2-43E4-B1F9-1513E1906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79240-F302-4232-AF02-1A1D77D49DB4}" type="datetimeFigureOut">
              <a:rPr lang="de-DE" smtClean="0"/>
              <a:t>03.09.2025</a:t>
            </a:fld>
            <a:endParaRPr lang="de-DE"/>
          </a:p>
        </p:txBody>
      </p:sp>
      <p:sp>
        <p:nvSpPr>
          <p:cNvPr id="5" name="Fußzeilenplatzhalter 4">
            <a:extLst>
              <a:ext uri="{FF2B5EF4-FFF2-40B4-BE49-F238E27FC236}">
                <a16:creationId xmlns:a16="http://schemas.microsoft.com/office/drawing/2014/main" id="{0B002441-21FE-47D0-9A9D-DB3A97A6DC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A37E339-44F4-442C-87CD-4D0CEF80D5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036AC7-FEDC-4DE2-9585-458183A442CE}" type="slidenum">
              <a:rPr lang="de-DE" smtClean="0"/>
              <a:t>‹Nr.›</a:t>
            </a:fld>
            <a:endParaRPr lang="de-DE"/>
          </a:p>
        </p:txBody>
      </p:sp>
    </p:spTree>
    <p:extLst>
      <p:ext uri="{BB962C8B-B14F-4D97-AF65-F5344CB8AC3E}">
        <p14:creationId xmlns:p14="http://schemas.microsoft.com/office/powerpoint/2010/main" val="235947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xml"/><Relationship Id="rId18" Type="http://schemas.openxmlformats.org/officeDocument/2006/relationships/image" Target="../media/image1.emf"/><Relationship Id="rId3" Type="http://schemas.openxmlformats.org/officeDocument/2006/relationships/image" Target="../media/image2.jpg"/><Relationship Id="rId7" Type="http://schemas.openxmlformats.org/officeDocument/2006/relationships/slide" Target="slide5.xml"/><Relationship Id="rId12" Type="http://schemas.openxmlformats.org/officeDocument/2006/relationships/slide" Target="slide14.xml"/><Relationship Id="rId17" Type="http://schemas.openxmlformats.org/officeDocument/2006/relationships/oleObject" Target="../embeddings/oleObject1.bin"/><Relationship Id="rId2" Type="http://schemas.openxmlformats.org/officeDocument/2006/relationships/slideLayout" Target="../slideLayouts/slideLayout1.xml"/><Relationship Id="rId16" Type="http://schemas.openxmlformats.org/officeDocument/2006/relationships/slide" Target="slide16.xml"/><Relationship Id="rId1" Type="http://schemas.openxmlformats.org/officeDocument/2006/relationships/vmlDrawing" Target="../drawings/vmlDrawing1.vml"/><Relationship Id="rId6" Type="http://schemas.openxmlformats.org/officeDocument/2006/relationships/slide" Target="slide6.xml"/><Relationship Id="rId11" Type="http://schemas.openxmlformats.org/officeDocument/2006/relationships/slide" Target="slide15.xml"/><Relationship Id="rId5" Type="http://schemas.openxmlformats.org/officeDocument/2006/relationships/slide" Target="slide10.xml"/><Relationship Id="rId15" Type="http://schemas.openxmlformats.org/officeDocument/2006/relationships/slide" Target="slide3.xml"/><Relationship Id="rId10" Type="http://schemas.openxmlformats.org/officeDocument/2006/relationships/slide" Target="slide9.xml"/><Relationship Id="rId19" Type="http://schemas.openxmlformats.org/officeDocument/2006/relationships/image" Target="../media/image3.png"/><Relationship Id="rId4" Type="http://schemas.openxmlformats.org/officeDocument/2006/relationships/slide" Target="slide11.xml"/><Relationship Id="rId9" Type="http://schemas.openxmlformats.org/officeDocument/2006/relationships/slide" Target="slide12.xml"/><Relationship Id="rId14"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hyperlink" Target="https://www.gartenarbeitsschule-tk.de/" TargetMode="External"/><Relationship Id="rId7"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hyperlink" Target="https://pixabay.com/de/schilder-holz-wegweiser-wegzeiger-288982/" TargetMode="External"/><Relationship Id="rId4" Type="http://schemas.openxmlformats.org/officeDocument/2006/relationships/image" Target="../media/image7.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17.JPG"/><Relationship Id="rId17" Type="http://schemas.openxmlformats.org/officeDocument/2006/relationships/image" Target="../media/image3.png"/><Relationship Id="rId2" Type="http://schemas.openxmlformats.org/officeDocument/2006/relationships/image" Target="../media/image2.jpg"/><Relationship Id="rId16" Type="http://schemas.openxmlformats.org/officeDocument/2006/relationships/image" Target="../media/image5.sv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5" Type="http://schemas.openxmlformats.org/officeDocument/2006/relationships/image" Target="../media/image4.pn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jpg"/><Relationship Id="rId14"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hvkschule.de/Hort2/" TargetMode="External"/><Relationship Id="rId7" Type="http://schemas.openxmlformats.org/officeDocument/2006/relationships/hyperlink" Target="https://hvkschule.de/gallery/Hortkonzept%20Schulprogramm.pdf"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1.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jpg"/><Relationship Id="rId7" Type="http://schemas.openxmlformats.org/officeDocument/2006/relationships/image" Target="../media/image5.sv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1.xml"/><Relationship Id="rId4" Type="http://schemas.openxmlformats.org/officeDocument/2006/relationships/hyperlink" Target="https://hvkschule.de/Sozialarbeit/"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hyperlink" Target="https://www.ksv-ajax-basketball.de/teams/" TargetMode="External"/><Relationship Id="rId7" Type="http://schemas.openxmlformats.org/officeDocument/2006/relationships/hyperlink" Target="https://tanzstern.com/" TargetMode="Externa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https://mymusicschool.de/" TargetMode="External"/><Relationship Id="rId11" Type="http://schemas.openxmlformats.org/officeDocument/2006/relationships/image" Target="../media/image3.png"/><Relationship Id="rId5" Type="http://schemas.openxmlformats.org/officeDocument/2006/relationships/hyperlink" Target="https://www.qwankidoberlin.de/index.php/verein/probetraining#BH" TargetMode="External"/><Relationship Id="rId10" Type="http://schemas.openxmlformats.org/officeDocument/2006/relationships/image" Target="../media/image5.svg"/><Relationship Id="rId4" Type="http://schemas.openxmlformats.org/officeDocument/2006/relationships/hyperlink" Target="https://sailingteam-hawei.de/mueggelsee-kids/" TargetMode="Externa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40ABE5-AC8E-49A1-8444-C2421BD95836}"/>
              </a:ext>
            </a:extLst>
          </p:cNvPr>
          <p:cNvSpPr>
            <a:spLocks noGrp="1"/>
          </p:cNvSpPr>
          <p:nvPr>
            <p:ph type="ctrTitle"/>
          </p:nvPr>
        </p:nvSpPr>
        <p:spPr>
          <a:xfrm>
            <a:off x="1933575" y="107124"/>
            <a:ext cx="8324850" cy="1476650"/>
          </a:xfrm>
          <a:solidFill>
            <a:srgbClr val="F7E8B5">
              <a:alpha val="83000"/>
            </a:srgbClr>
          </a:solidFill>
          <a:ln w="25400" cap="rnd">
            <a:solidFill>
              <a:schemeClr val="tx1"/>
            </a:solidFill>
          </a:ln>
          <a:effectLst>
            <a:outerShdw blurRad="50800" dist="38100" sx="101000" sy="101000" algn="l" rotWithShape="0">
              <a:prstClr val="black">
                <a:alpha val="40000"/>
              </a:prstClr>
            </a:outerShdw>
          </a:effectLst>
        </p:spPr>
        <p:txBody>
          <a:bodyPr>
            <a:normAutofit/>
          </a:bodyPr>
          <a:lstStyle/>
          <a:p>
            <a:r>
              <a:rPr lang="de-DE" sz="3600" dirty="0"/>
              <a:t>Schulprogramm der </a:t>
            </a:r>
            <a:br>
              <a:rPr lang="de-DE" sz="3600" dirty="0"/>
            </a:br>
            <a:r>
              <a:rPr lang="de-DE" sz="3600" dirty="0"/>
              <a:t>Hauptmann-von-Köpenick-Schule</a:t>
            </a:r>
            <a:br>
              <a:rPr lang="de-DE" sz="3600" dirty="0"/>
            </a:br>
            <a:r>
              <a:rPr lang="de-DE" sz="2700" dirty="0"/>
              <a:t>09G23</a:t>
            </a:r>
            <a:endParaRPr lang="de-DE" sz="3600" dirty="0"/>
          </a:p>
        </p:txBody>
      </p:sp>
      <p:sp>
        <p:nvSpPr>
          <p:cNvPr id="9" name="Rechteck: abgerundete Ecken 8">
            <a:hlinkClick r:id="rId4" action="ppaction://hlinksldjump"/>
            <a:extLst>
              <a:ext uri="{FF2B5EF4-FFF2-40B4-BE49-F238E27FC236}">
                <a16:creationId xmlns:a16="http://schemas.microsoft.com/office/drawing/2014/main" id="{A17180B9-282C-47C8-AD61-CE91DC23B152}"/>
              </a:ext>
            </a:extLst>
          </p:cNvPr>
          <p:cNvSpPr/>
          <p:nvPr/>
        </p:nvSpPr>
        <p:spPr>
          <a:xfrm>
            <a:off x="10253880" y="2016926"/>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500" dirty="0">
                <a:latin typeface="Arial" panose="020B0604020202020204" pitchFamily="34" charset="0"/>
                <a:cs typeface="Arial" panose="020B0604020202020204" pitchFamily="34" charset="0"/>
              </a:rPr>
              <a:t>Garten-</a:t>
            </a:r>
            <a:r>
              <a:rPr lang="de-DE" sz="1500" dirty="0" err="1">
                <a:latin typeface="Arial" panose="020B0604020202020204" pitchFamily="34" charset="0"/>
                <a:cs typeface="Arial" panose="020B0604020202020204" pitchFamily="34" charset="0"/>
              </a:rPr>
              <a:t>arbeitsschule</a:t>
            </a:r>
            <a:endParaRPr lang="de-DE" sz="1500" dirty="0">
              <a:latin typeface="Arial" panose="020B0604020202020204" pitchFamily="34" charset="0"/>
              <a:cs typeface="Arial" panose="020B0604020202020204" pitchFamily="34" charset="0"/>
            </a:endParaRPr>
          </a:p>
        </p:txBody>
      </p:sp>
      <p:sp>
        <p:nvSpPr>
          <p:cNvPr id="10" name="Rechteck: abgerundete Ecken 9">
            <a:hlinkClick r:id="rId5" action="ppaction://hlinksldjump"/>
            <a:extLst>
              <a:ext uri="{FF2B5EF4-FFF2-40B4-BE49-F238E27FC236}">
                <a16:creationId xmlns:a16="http://schemas.microsoft.com/office/drawing/2014/main" id="{523F3851-9F15-441B-83BC-5A8E1FAF0964}"/>
              </a:ext>
            </a:extLst>
          </p:cNvPr>
          <p:cNvSpPr/>
          <p:nvPr/>
        </p:nvSpPr>
        <p:spPr>
          <a:xfrm>
            <a:off x="8150096" y="2008917"/>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Herzen-Lernen</a:t>
            </a:r>
            <a:endParaRPr lang="de-DE" sz="1200" dirty="0">
              <a:latin typeface="Arial" panose="020B0604020202020204" pitchFamily="34" charset="0"/>
              <a:cs typeface="Arial" panose="020B0604020202020204" pitchFamily="34" charset="0"/>
            </a:endParaRPr>
          </a:p>
        </p:txBody>
      </p:sp>
      <p:sp>
        <p:nvSpPr>
          <p:cNvPr id="11" name="Rechteck: abgerundete Ecken 10">
            <a:hlinkClick r:id="rId6" action="ppaction://hlinksldjump"/>
            <a:extLst>
              <a:ext uri="{FF2B5EF4-FFF2-40B4-BE49-F238E27FC236}">
                <a16:creationId xmlns:a16="http://schemas.microsoft.com/office/drawing/2014/main" id="{A1CFC1F8-F2B5-41C6-A988-B58316B73FC1}"/>
              </a:ext>
            </a:extLst>
          </p:cNvPr>
          <p:cNvSpPr/>
          <p:nvPr/>
        </p:nvSpPr>
        <p:spPr>
          <a:xfrm>
            <a:off x="6144199" y="2034488"/>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bg1"/>
                </a:solidFill>
                <a:latin typeface="Arial" panose="020B0604020202020204" pitchFamily="34" charset="0"/>
                <a:cs typeface="Arial" panose="020B0604020202020204" pitchFamily="34" charset="0"/>
              </a:rPr>
              <a:t>Entwicklungs-vorhaben</a:t>
            </a:r>
          </a:p>
        </p:txBody>
      </p:sp>
      <p:sp>
        <p:nvSpPr>
          <p:cNvPr id="12" name="Rechteck: abgerundete Ecken 11">
            <a:hlinkClick r:id="rId7" action="ppaction://hlinksldjump"/>
            <a:extLst>
              <a:ext uri="{FF2B5EF4-FFF2-40B4-BE49-F238E27FC236}">
                <a16:creationId xmlns:a16="http://schemas.microsoft.com/office/drawing/2014/main" id="{764A8904-FA41-4FCF-AA2E-293CF14581FC}"/>
              </a:ext>
            </a:extLst>
          </p:cNvPr>
          <p:cNvSpPr/>
          <p:nvPr/>
        </p:nvSpPr>
        <p:spPr>
          <a:xfrm>
            <a:off x="4138303" y="2028900"/>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Profil</a:t>
            </a:r>
            <a:endParaRPr lang="de-DE" dirty="0">
              <a:latin typeface="Arial" panose="020B0604020202020204" pitchFamily="34" charset="0"/>
              <a:cs typeface="Arial" panose="020B0604020202020204" pitchFamily="34" charset="0"/>
            </a:endParaRPr>
          </a:p>
        </p:txBody>
      </p:sp>
      <p:sp>
        <p:nvSpPr>
          <p:cNvPr id="18" name="Rechteck: abgerundete Ecken 17">
            <a:hlinkClick r:id="rId8" action="ppaction://hlinksldjump"/>
            <a:extLst>
              <a:ext uri="{FF2B5EF4-FFF2-40B4-BE49-F238E27FC236}">
                <a16:creationId xmlns:a16="http://schemas.microsoft.com/office/drawing/2014/main" id="{E95118F1-8178-4FF7-B90E-A4FD509E3143}"/>
              </a:ext>
            </a:extLst>
          </p:cNvPr>
          <p:cNvSpPr/>
          <p:nvPr/>
        </p:nvSpPr>
        <p:spPr>
          <a:xfrm>
            <a:off x="8150095" y="3403628"/>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err="1">
                <a:latin typeface="Arial" panose="020B0604020202020204" pitchFamily="34" charset="0"/>
                <a:cs typeface="Arial" panose="020B0604020202020204" pitchFamily="34" charset="0"/>
              </a:rPr>
              <a:t>eFöB</a:t>
            </a:r>
            <a:endParaRPr lang="de-DE" dirty="0">
              <a:latin typeface="Arial" panose="020B0604020202020204" pitchFamily="34" charset="0"/>
              <a:cs typeface="Arial" panose="020B0604020202020204" pitchFamily="34" charset="0"/>
            </a:endParaRPr>
          </a:p>
        </p:txBody>
      </p:sp>
      <p:sp>
        <p:nvSpPr>
          <p:cNvPr id="19" name="Rechteck: abgerundete Ecken 18">
            <a:hlinkClick r:id="rId9" action="ppaction://hlinksldjump"/>
            <a:extLst>
              <a:ext uri="{FF2B5EF4-FFF2-40B4-BE49-F238E27FC236}">
                <a16:creationId xmlns:a16="http://schemas.microsoft.com/office/drawing/2014/main" id="{CA9BCE68-5F99-4B21-98B1-B23494128397}"/>
              </a:ext>
            </a:extLst>
          </p:cNvPr>
          <p:cNvSpPr/>
          <p:nvPr/>
        </p:nvSpPr>
        <p:spPr>
          <a:xfrm>
            <a:off x="4138303" y="3403628"/>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Einblicke</a:t>
            </a:r>
            <a:endParaRPr lang="de-DE" dirty="0">
              <a:latin typeface="Arial" panose="020B0604020202020204" pitchFamily="34" charset="0"/>
              <a:cs typeface="Arial" panose="020B0604020202020204" pitchFamily="34" charset="0"/>
            </a:endParaRPr>
          </a:p>
        </p:txBody>
      </p:sp>
      <p:sp>
        <p:nvSpPr>
          <p:cNvPr id="22" name="Rechteck: abgerundete Ecken 21">
            <a:hlinkClick r:id="rId10" action="ppaction://hlinksldjump"/>
            <a:extLst>
              <a:ext uri="{FF2B5EF4-FFF2-40B4-BE49-F238E27FC236}">
                <a16:creationId xmlns:a16="http://schemas.microsoft.com/office/drawing/2014/main" id="{324344BB-DAAD-475C-AE58-F10B7444530A}"/>
              </a:ext>
            </a:extLst>
          </p:cNvPr>
          <p:cNvSpPr/>
          <p:nvPr/>
        </p:nvSpPr>
        <p:spPr>
          <a:xfrm>
            <a:off x="10302670" y="3403628"/>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Konzepte</a:t>
            </a:r>
            <a:endParaRPr lang="de-DE" dirty="0">
              <a:latin typeface="Arial" panose="020B0604020202020204" pitchFamily="34" charset="0"/>
              <a:cs typeface="Arial" panose="020B0604020202020204" pitchFamily="34" charset="0"/>
            </a:endParaRPr>
          </a:p>
        </p:txBody>
      </p:sp>
      <p:sp>
        <p:nvSpPr>
          <p:cNvPr id="23" name="Rechteck: abgerundete Ecken 22">
            <a:hlinkClick r:id="rId11" action="ppaction://hlinksldjump"/>
            <a:extLst>
              <a:ext uri="{FF2B5EF4-FFF2-40B4-BE49-F238E27FC236}">
                <a16:creationId xmlns:a16="http://schemas.microsoft.com/office/drawing/2014/main" id="{FD781650-D5F1-4251-80FB-F2719DBD2498}"/>
              </a:ext>
            </a:extLst>
          </p:cNvPr>
          <p:cNvSpPr/>
          <p:nvPr/>
        </p:nvSpPr>
        <p:spPr>
          <a:xfrm>
            <a:off x="5338233" y="4458767"/>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300" dirty="0">
                <a:latin typeface="Arial" panose="020B0604020202020204" pitchFamily="34" charset="0"/>
                <a:cs typeface="Arial" panose="020B0604020202020204" pitchFamily="34" charset="0"/>
              </a:rPr>
              <a:t>Vernetzung und Kooperationen</a:t>
            </a:r>
          </a:p>
        </p:txBody>
      </p:sp>
      <p:sp>
        <p:nvSpPr>
          <p:cNvPr id="24" name="Rechteck: abgerundete Ecken 23">
            <a:hlinkClick r:id="rId12" action="ppaction://hlinksldjump"/>
            <a:extLst>
              <a:ext uri="{FF2B5EF4-FFF2-40B4-BE49-F238E27FC236}">
                <a16:creationId xmlns:a16="http://schemas.microsoft.com/office/drawing/2014/main" id="{CB567556-1E00-407B-8346-8C5398C3338E}"/>
              </a:ext>
            </a:extLst>
          </p:cNvPr>
          <p:cNvSpPr/>
          <p:nvPr/>
        </p:nvSpPr>
        <p:spPr>
          <a:xfrm>
            <a:off x="6144198" y="3403628"/>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Schulsozial-arbeit</a:t>
            </a:r>
          </a:p>
        </p:txBody>
      </p:sp>
      <p:sp>
        <p:nvSpPr>
          <p:cNvPr id="25" name="Rechteck: abgerundete Ecken 24">
            <a:extLst>
              <a:ext uri="{FF2B5EF4-FFF2-40B4-BE49-F238E27FC236}">
                <a16:creationId xmlns:a16="http://schemas.microsoft.com/office/drawing/2014/main" id="{6F779E17-6F42-4220-8B4F-7CB73458D4F1}"/>
              </a:ext>
            </a:extLst>
          </p:cNvPr>
          <p:cNvSpPr/>
          <p:nvPr/>
        </p:nvSpPr>
        <p:spPr>
          <a:xfrm>
            <a:off x="263470" y="5281390"/>
            <a:ext cx="4801511" cy="1449808"/>
          </a:xfrm>
          <a:prstGeom prst="roundRect">
            <a:avLst/>
          </a:prstGeom>
          <a:solidFill>
            <a:srgbClr val="E9D5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2841DA49-FE73-41FD-85E3-639CDE97D734}"/>
              </a:ext>
            </a:extLst>
          </p:cNvPr>
          <p:cNvSpPr/>
          <p:nvPr/>
        </p:nvSpPr>
        <p:spPr>
          <a:xfrm>
            <a:off x="0" y="5379640"/>
            <a:ext cx="4991348" cy="1292662"/>
          </a:xfrm>
          <a:prstGeom prst="rect">
            <a:avLst/>
          </a:prstGeom>
          <a:noFill/>
        </p:spPr>
        <p:txBody>
          <a:bodyPr wrap="square">
            <a:spAutoFit/>
          </a:bodyPr>
          <a:lstStyle/>
          <a:p>
            <a:pPr indent="449580">
              <a:spcAft>
                <a:spcPts val="0"/>
              </a:spcAft>
            </a:pPr>
            <a:r>
              <a:rPr lang="de-DE" sz="1300" dirty="0">
                <a:solidFill>
                  <a:srgbClr val="151817"/>
                </a:solidFill>
                <a:latin typeface="Arial" panose="020B0604020202020204" pitchFamily="34" charset="0"/>
                <a:ea typeface="Times New Roman" panose="02020603050405020304" pitchFamily="18" charset="0"/>
                <a:cs typeface="Arial" panose="020B0604020202020204" pitchFamily="34" charset="0"/>
              </a:rPr>
              <a:t>Schulleitung: 			Frau Schmidt</a:t>
            </a:r>
            <a:endParaRPr lang="de-DE" sz="1300" dirty="0">
              <a:solidFill>
                <a:srgbClr val="151817"/>
              </a:solidFill>
              <a:effectLst/>
              <a:latin typeface="Arial" panose="020B0604020202020204" pitchFamily="34" charset="0"/>
              <a:ea typeface="Times New Roman" panose="02020603050405020304" pitchFamily="18" charset="0"/>
              <a:cs typeface="Arial" panose="020B0604020202020204" pitchFamily="34" charset="0"/>
            </a:endParaRPr>
          </a:p>
          <a:p>
            <a:pPr indent="449580">
              <a:spcAft>
                <a:spcPts val="0"/>
              </a:spcAft>
            </a:pPr>
            <a:r>
              <a:rPr lang="de-DE" sz="1300" dirty="0">
                <a:solidFill>
                  <a:srgbClr val="151817"/>
                </a:solidFill>
                <a:latin typeface="Arial" panose="020B0604020202020204" pitchFamily="34" charset="0"/>
                <a:ea typeface="Times New Roman" panose="02020603050405020304" pitchFamily="18" charset="0"/>
                <a:cs typeface="Arial" panose="020B0604020202020204" pitchFamily="34" charset="0"/>
              </a:rPr>
              <a:t>Stellvertretende Schulleitung: 		Frau </a:t>
            </a:r>
            <a:r>
              <a:rPr lang="de-DE" sz="1300" dirty="0" err="1">
                <a:solidFill>
                  <a:srgbClr val="151817"/>
                </a:solidFill>
                <a:latin typeface="Arial" panose="020B0604020202020204" pitchFamily="34" charset="0"/>
                <a:ea typeface="Times New Roman" panose="02020603050405020304" pitchFamily="18" charset="0"/>
                <a:cs typeface="Arial" panose="020B0604020202020204" pitchFamily="34" charset="0"/>
              </a:rPr>
              <a:t>Burwieck</a:t>
            </a:r>
            <a:endParaRPr lang="de-DE" sz="1300" dirty="0">
              <a:solidFill>
                <a:srgbClr val="151817"/>
              </a:solidFill>
              <a:effectLst/>
              <a:latin typeface="Arial" panose="020B0604020202020204" pitchFamily="34" charset="0"/>
              <a:ea typeface="Times New Roman" panose="02020603050405020304" pitchFamily="18" charset="0"/>
              <a:cs typeface="Arial" panose="020B0604020202020204" pitchFamily="34" charset="0"/>
            </a:endParaRPr>
          </a:p>
          <a:p>
            <a:pPr indent="449580">
              <a:spcAft>
                <a:spcPts val="0"/>
              </a:spcAft>
            </a:pPr>
            <a:r>
              <a:rPr lang="de-DE" sz="1300" dirty="0">
                <a:solidFill>
                  <a:srgbClr val="151817"/>
                </a:solidFill>
                <a:latin typeface="Arial" panose="020B0604020202020204" pitchFamily="34" charset="0"/>
                <a:ea typeface="Times New Roman" panose="02020603050405020304" pitchFamily="18" charset="0"/>
                <a:cs typeface="Arial" panose="020B0604020202020204" pitchFamily="34" charset="0"/>
              </a:rPr>
              <a:t>Koordinierende Erzieherin: 		Frau Hoffmann</a:t>
            </a:r>
            <a:endParaRPr lang="de-DE" sz="1300" dirty="0">
              <a:solidFill>
                <a:srgbClr val="151817"/>
              </a:solidFill>
              <a:effectLst/>
              <a:latin typeface="Arial" panose="020B0604020202020204" pitchFamily="34" charset="0"/>
              <a:ea typeface="Times New Roman" panose="02020603050405020304" pitchFamily="18" charset="0"/>
              <a:cs typeface="Arial" panose="020B0604020202020204" pitchFamily="34" charset="0"/>
            </a:endParaRPr>
          </a:p>
          <a:p>
            <a:pPr indent="449580">
              <a:spcAft>
                <a:spcPts val="0"/>
              </a:spcAft>
            </a:pPr>
            <a:r>
              <a:rPr lang="de-DE" sz="1300" dirty="0">
                <a:solidFill>
                  <a:srgbClr val="151817"/>
                </a:solidFill>
                <a:latin typeface="Arial" panose="020B0604020202020204" pitchFamily="34" charset="0"/>
                <a:ea typeface="Times New Roman" panose="02020603050405020304" pitchFamily="18" charset="0"/>
                <a:cs typeface="Arial" panose="020B0604020202020204" pitchFamily="34" charset="0"/>
              </a:rPr>
              <a:t>Sekretariat: 			Frau Wegener</a:t>
            </a:r>
            <a:endParaRPr lang="de-DE" sz="1300" dirty="0">
              <a:solidFill>
                <a:srgbClr val="151817"/>
              </a:solidFill>
              <a:effectLst/>
              <a:latin typeface="Arial" panose="020B0604020202020204" pitchFamily="34" charset="0"/>
              <a:ea typeface="Times New Roman" panose="02020603050405020304" pitchFamily="18" charset="0"/>
              <a:cs typeface="Arial" panose="020B0604020202020204" pitchFamily="34" charset="0"/>
            </a:endParaRPr>
          </a:p>
          <a:p>
            <a:pPr indent="449580">
              <a:spcAft>
                <a:spcPts val="0"/>
              </a:spcAft>
            </a:pPr>
            <a:r>
              <a:rPr lang="de-DE" sz="1300" dirty="0">
                <a:solidFill>
                  <a:srgbClr val="151817"/>
                </a:solidFill>
                <a:latin typeface="Arial" panose="020B0604020202020204" pitchFamily="34" charset="0"/>
                <a:ea typeface="Times New Roman" panose="02020603050405020304" pitchFamily="18" charset="0"/>
                <a:cs typeface="Arial" panose="020B0604020202020204" pitchFamily="34" charset="0"/>
              </a:rPr>
              <a:t>Verwaltungsleitung: 		Frau </a:t>
            </a:r>
            <a:r>
              <a:rPr lang="de-DE" sz="1300" dirty="0" err="1">
                <a:solidFill>
                  <a:srgbClr val="151817"/>
                </a:solidFill>
                <a:latin typeface="Arial" panose="020B0604020202020204" pitchFamily="34" charset="0"/>
                <a:ea typeface="Times New Roman" panose="02020603050405020304" pitchFamily="18" charset="0"/>
                <a:cs typeface="Arial" panose="020B0604020202020204" pitchFamily="34" charset="0"/>
              </a:rPr>
              <a:t>Timpel</a:t>
            </a:r>
            <a:endParaRPr lang="de-DE" sz="1300" dirty="0">
              <a:solidFill>
                <a:srgbClr val="151817"/>
              </a:solidFill>
              <a:effectLst/>
              <a:latin typeface="Arial" panose="020B0604020202020204" pitchFamily="34" charset="0"/>
              <a:ea typeface="Times New Roman" panose="02020603050405020304" pitchFamily="18" charset="0"/>
              <a:cs typeface="Arial" panose="020B0604020202020204" pitchFamily="34" charset="0"/>
            </a:endParaRPr>
          </a:p>
          <a:p>
            <a:pPr indent="449580">
              <a:spcAft>
                <a:spcPts val="0"/>
              </a:spcAft>
            </a:pPr>
            <a:r>
              <a:rPr lang="de-DE" sz="1300" dirty="0">
                <a:solidFill>
                  <a:srgbClr val="151817"/>
                </a:solidFill>
                <a:latin typeface="Arial" panose="020B0604020202020204" pitchFamily="34" charset="0"/>
                <a:ea typeface="Times New Roman" panose="02020603050405020304" pitchFamily="18" charset="0"/>
                <a:cs typeface="Arial" panose="020B0604020202020204" pitchFamily="34" charset="0"/>
              </a:rPr>
              <a:t>Hausmeister: 			Herr Lüdecke</a:t>
            </a:r>
            <a:endParaRPr lang="de-DE" sz="1300" dirty="0">
              <a:solidFill>
                <a:srgbClr val="151817"/>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7" name="Rechteck: abgerundete Ecken 26">
            <a:extLst>
              <a:ext uri="{FF2B5EF4-FFF2-40B4-BE49-F238E27FC236}">
                <a16:creationId xmlns:a16="http://schemas.microsoft.com/office/drawing/2014/main" id="{88E55E44-174C-4EF1-984B-96164442D3CE}"/>
              </a:ext>
            </a:extLst>
          </p:cNvPr>
          <p:cNvSpPr/>
          <p:nvPr/>
        </p:nvSpPr>
        <p:spPr>
          <a:xfrm>
            <a:off x="7079771" y="5330477"/>
            <a:ext cx="4783952" cy="1457302"/>
          </a:xfrm>
          <a:prstGeom prst="roundRect">
            <a:avLst/>
          </a:prstGeom>
          <a:solidFill>
            <a:srgbClr val="E9D5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31EED3CD-3814-4366-8A30-03113C3320BA}"/>
              </a:ext>
            </a:extLst>
          </p:cNvPr>
          <p:cNvSpPr/>
          <p:nvPr/>
        </p:nvSpPr>
        <p:spPr>
          <a:xfrm>
            <a:off x="7958400" y="5334017"/>
            <a:ext cx="3215708" cy="1384995"/>
          </a:xfrm>
          <a:prstGeom prst="rect">
            <a:avLst/>
          </a:prstGeom>
        </p:spPr>
        <p:txBody>
          <a:bodyPr wrap="square">
            <a:spAutoFit/>
          </a:bodyPr>
          <a:lstStyle/>
          <a:p>
            <a:pPr algn="ct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Borgmannstr. 2-3</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12555 Berlin</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Telefon: </a:t>
            </a:r>
            <a:r>
              <a:rPr lang="de-DE"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657 14 26</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Fax: </a:t>
            </a:r>
            <a:r>
              <a:rPr lang="de-DE"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65 01 77 44</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Email: </a:t>
            </a:r>
            <a:r>
              <a:rPr lang="de-DE"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sekretariat@hvk.schule.berlin.de</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Homepage: hvkschule.de</a:t>
            </a:r>
          </a:p>
          <a:p>
            <a:pPr algn="ctr">
              <a:spcAft>
                <a:spcPts val="0"/>
              </a:spcAft>
            </a:pPr>
            <a:r>
              <a:rPr lang="de-DE" sz="1200" dirty="0" err="1">
                <a:effectLst/>
                <a:latin typeface="Arial" panose="020B0604020202020204" pitchFamily="34" charset="0"/>
                <a:ea typeface="Times New Roman" panose="02020603050405020304" pitchFamily="18" charset="0"/>
                <a:cs typeface="Arial" panose="020B0604020202020204" pitchFamily="34" charset="0"/>
              </a:rPr>
              <a:t>eFöB</a:t>
            </a:r>
            <a:r>
              <a:rPr lang="de-DE" sz="1200" dirty="0">
                <a:effectLst/>
                <a:latin typeface="Arial" panose="020B0604020202020204" pitchFamily="34" charset="0"/>
                <a:ea typeface="Times New Roman" panose="02020603050405020304" pitchFamily="18" charset="0"/>
                <a:cs typeface="Arial" panose="020B0604020202020204" pitchFamily="34" charset="0"/>
              </a:rPr>
              <a:t>: </a:t>
            </a:r>
            <a:r>
              <a:rPr lang="de-DE" sz="1100" kern="0" dirty="0">
                <a:latin typeface="Arial" panose="020B0604020202020204" pitchFamily="34" charset="0"/>
                <a:ea typeface="Times New Roman" panose="02020603050405020304" pitchFamily="18" charset="0"/>
                <a:cs typeface="Times New Roman" panose="02020603050405020304" pitchFamily="18" charset="0"/>
              </a:rPr>
              <a:t>Ganztag@hvk.schule.berlin.de</a:t>
            </a:r>
            <a:endParaRPr lang="de-DE" sz="9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Rechteck: abgerundete Ecken 3">
            <a:hlinkClick r:id="rId13" action="ppaction://hlinksldjump"/>
            <a:extLst>
              <a:ext uri="{FF2B5EF4-FFF2-40B4-BE49-F238E27FC236}">
                <a16:creationId xmlns:a16="http://schemas.microsoft.com/office/drawing/2014/main" id="{7EE01C96-801A-464C-B214-D185DD74BBD1}"/>
              </a:ext>
            </a:extLst>
          </p:cNvPr>
          <p:cNvSpPr/>
          <p:nvPr/>
        </p:nvSpPr>
        <p:spPr>
          <a:xfrm>
            <a:off x="372435" y="2036394"/>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latin typeface="Arial" panose="020B0604020202020204" pitchFamily="34" charset="0"/>
                <a:cs typeface="Arial" panose="020B0604020202020204" pitchFamily="34" charset="0"/>
              </a:rPr>
              <a:t>Leitbild</a:t>
            </a:r>
          </a:p>
        </p:txBody>
      </p:sp>
      <p:sp>
        <p:nvSpPr>
          <p:cNvPr id="13" name="Rechteck: abgerundete Ecken 12">
            <a:hlinkClick r:id="rId14" action="ppaction://hlinksldjump"/>
            <a:extLst>
              <a:ext uri="{FF2B5EF4-FFF2-40B4-BE49-F238E27FC236}">
                <a16:creationId xmlns:a16="http://schemas.microsoft.com/office/drawing/2014/main" id="{078DBCE8-E3E6-4006-AC06-8C176B3DACBB}"/>
              </a:ext>
            </a:extLst>
          </p:cNvPr>
          <p:cNvSpPr/>
          <p:nvPr/>
        </p:nvSpPr>
        <p:spPr>
          <a:xfrm>
            <a:off x="2230293" y="2036394"/>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latin typeface="Arial" panose="020B0604020202020204" pitchFamily="34" charset="0"/>
                <a:cs typeface="Arial" panose="020B0604020202020204" pitchFamily="34" charset="0"/>
              </a:rPr>
              <a:t>schulspezifische </a:t>
            </a:r>
            <a:r>
              <a:rPr lang="de-DE" sz="1100" dirty="0">
                <a:latin typeface="Arial" panose="020B0604020202020204" pitchFamily="34" charset="0"/>
                <a:cs typeface="Arial" panose="020B0604020202020204" pitchFamily="34" charset="0"/>
              </a:rPr>
              <a:t>Rahmen-bedingungen</a:t>
            </a:r>
            <a:endParaRPr lang="de-DE" sz="1200" dirty="0">
              <a:latin typeface="Arial" panose="020B0604020202020204" pitchFamily="34" charset="0"/>
              <a:cs typeface="Arial" panose="020B0604020202020204" pitchFamily="34" charset="0"/>
            </a:endParaRPr>
          </a:p>
        </p:txBody>
      </p:sp>
      <p:sp>
        <p:nvSpPr>
          <p:cNvPr id="34" name="Rechteck: abgerundete Ecken 33">
            <a:extLst>
              <a:ext uri="{FF2B5EF4-FFF2-40B4-BE49-F238E27FC236}">
                <a16:creationId xmlns:a16="http://schemas.microsoft.com/office/drawing/2014/main" id="{3BBBB56A-D207-4AE0-BE11-BD2B57779B25}"/>
              </a:ext>
            </a:extLst>
          </p:cNvPr>
          <p:cNvSpPr/>
          <p:nvPr/>
        </p:nvSpPr>
        <p:spPr>
          <a:xfrm>
            <a:off x="372434" y="3348612"/>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latin typeface="Arial" panose="020B0604020202020204" pitchFamily="34" charset="0"/>
                <a:cs typeface="Arial" panose="020B0604020202020204" pitchFamily="34" charset="0"/>
              </a:rPr>
              <a:t>Hausordnung</a:t>
            </a:r>
            <a:endParaRPr lang="de-DE" sz="1500" dirty="0">
              <a:latin typeface="Arial" panose="020B0604020202020204" pitchFamily="34" charset="0"/>
              <a:cs typeface="Arial" panose="020B0604020202020204" pitchFamily="34" charset="0"/>
            </a:endParaRPr>
          </a:p>
        </p:txBody>
      </p:sp>
      <p:sp>
        <p:nvSpPr>
          <p:cNvPr id="20" name="Rechteck: abgerundete Ecken 19">
            <a:hlinkClick r:id="rId15" action="ppaction://hlinksldjump"/>
            <a:extLst>
              <a:ext uri="{FF2B5EF4-FFF2-40B4-BE49-F238E27FC236}">
                <a16:creationId xmlns:a16="http://schemas.microsoft.com/office/drawing/2014/main" id="{7F9FB395-38A5-4108-9211-4168A4786A66}"/>
              </a:ext>
            </a:extLst>
          </p:cNvPr>
          <p:cNvSpPr/>
          <p:nvPr/>
        </p:nvSpPr>
        <p:spPr>
          <a:xfrm>
            <a:off x="2267588" y="3348612"/>
            <a:ext cx="1416159" cy="859598"/>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bg1"/>
                </a:solidFill>
                <a:latin typeface="Arial" panose="020B0604020202020204" pitchFamily="34" charset="0"/>
                <a:cs typeface="Arial" panose="020B0604020202020204" pitchFamily="34" charset="0"/>
              </a:rPr>
              <a:t>Statistiken</a:t>
            </a:r>
            <a:endParaRPr lang="de-DE" sz="1400" dirty="0">
              <a:solidFill>
                <a:schemeClr val="bg1"/>
              </a:solidFill>
              <a:latin typeface="Arial" panose="020B0604020202020204" pitchFamily="34" charset="0"/>
              <a:cs typeface="Arial" panose="020B0604020202020204" pitchFamily="34" charset="0"/>
            </a:endParaRPr>
          </a:p>
        </p:txBody>
      </p:sp>
      <p:sp>
        <p:nvSpPr>
          <p:cNvPr id="3" name="Rechteck: abgerundete Ecken 2">
            <a:hlinkClick r:id="rId16" action="ppaction://hlinksldjump"/>
            <a:extLst>
              <a:ext uri="{FF2B5EF4-FFF2-40B4-BE49-F238E27FC236}">
                <a16:creationId xmlns:a16="http://schemas.microsoft.com/office/drawing/2014/main" id="{8655A2C2-DCAD-4ABE-BEDC-C97991F22A53}"/>
              </a:ext>
            </a:extLst>
          </p:cNvPr>
          <p:cNvSpPr/>
          <p:nvPr/>
        </p:nvSpPr>
        <p:spPr>
          <a:xfrm>
            <a:off x="5407919" y="5763491"/>
            <a:ext cx="1201482" cy="689143"/>
          </a:xfrm>
          <a:prstGeom prst="roundRect">
            <a:avLst/>
          </a:prstGeom>
          <a:solidFill>
            <a:srgbClr val="678C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E19D7702-184F-47D1-8A49-FC12F49DAE33}"/>
              </a:ext>
            </a:extLst>
          </p:cNvPr>
          <p:cNvSpPr txBox="1"/>
          <p:nvPr/>
        </p:nvSpPr>
        <p:spPr>
          <a:xfrm>
            <a:off x="5390360" y="5841711"/>
            <a:ext cx="1214320" cy="461665"/>
          </a:xfrm>
          <a:prstGeom prst="rect">
            <a:avLst/>
          </a:prstGeom>
          <a:noFill/>
        </p:spPr>
        <p:txBody>
          <a:bodyPr wrap="square" rtlCol="0">
            <a:spAutoFit/>
          </a:bodyPr>
          <a:lstStyle/>
          <a:p>
            <a:pPr algn="ctr"/>
            <a:r>
              <a:rPr lang="de-DE" sz="1200" dirty="0">
                <a:solidFill>
                  <a:schemeClr val="bg1"/>
                </a:solidFill>
                <a:latin typeface="Arial" panose="020B0604020202020204" pitchFamily="34" charset="0"/>
                <a:cs typeface="Arial" panose="020B0604020202020204" pitchFamily="34" charset="0"/>
              </a:rPr>
              <a:t>Das Kleingedruckte</a:t>
            </a:r>
          </a:p>
        </p:txBody>
      </p:sp>
      <p:graphicFrame>
        <p:nvGraphicFramePr>
          <p:cNvPr id="6" name="Objekt 5">
            <a:extLst>
              <a:ext uri="{FF2B5EF4-FFF2-40B4-BE49-F238E27FC236}">
                <a16:creationId xmlns:a16="http://schemas.microsoft.com/office/drawing/2014/main" id="{04D1DDD2-2A1E-4D80-9097-CCFB09326D47}"/>
              </a:ext>
            </a:extLst>
          </p:cNvPr>
          <p:cNvGraphicFramePr>
            <a:graphicFrameLocks noChangeAspect="1"/>
          </p:cNvGraphicFramePr>
          <p:nvPr>
            <p:extLst>
              <p:ext uri="{D42A27DB-BD31-4B8C-83A1-F6EECF244321}">
                <p14:modId xmlns:p14="http://schemas.microsoft.com/office/powerpoint/2010/main" val="485040675"/>
              </p:ext>
            </p:extLst>
          </p:nvPr>
        </p:nvGraphicFramePr>
        <p:xfrm>
          <a:off x="15531612" y="958131"/>
          <a:ext cx="2011363" cy="2141538"/>
        </p:xfrm>
        <a:graphic>
          <a:graphicData uri="http://schemas.openxmlformats.org/presentationml/2006/ole">
            <mc:AlternateContent xmlns:mc="http://schemas.openxmlformats.org/markup-compatibility/2006">
              <mc:Choice xmlns:v="urn:schemas-microsoft-com:vml" Requires="v">
                <p:oleObj spid="_x0000_s1027" name="Acrobat Document" r:id="rId17" imgW="2011680" imgH="2140975" progId="Acrobat.Document.DC">
                  <p:embed/>
                </p:oleObj>
              </mc:Choice>
              <mc:Fallback>
                <p:oleObj name="Acrobat Document" r:id="rId17" imgW="2011680" imgH="2140975" progId="Acrobat.Document.DC">
                  <p:embed/>
                  <p:pic>
                    <p:nvPicPr>
                      <p:cNvPr id="0" name=""/>
                      <p:cNvPicPr/>
                      <p:nvPr/>
                    </p:nvPicPr>
                    <p:blipFill>
                      <a:blip r:embed="rId18"/>
                      <a:stretch>
                        <a:fillRect/>
                      </a:stretch>
                    </p:blipFill>
                    <p:spPr>
                      <a:xfrm>
                        <a:off x="15531612" y="958131"/>
                        <a:ext cx="2011363" cy="2141538"/>
                      </a:xfrm>
                      <a:prstGeom prst="rect">
                        <a:avLst/>
                      </a:prstGeom>
                    </p:spPr>
                  </p:pic>
                </p:oleObj>
              </mc:Fallback>
            </mc:AlternateContent>
          </a:graphicData>
        </a:graphic>
      </p:graphicFrame>
      <p:pic>
        <p:nvPicPr>
          <p:cNvPr id="8" name="Grafik 7">
            <a:extLst>
              <a:ext uri="{FF2B5EF4-FFF2-40B4-BE49-F238E27FC236}">
                <a16:creationId xmlns:a16="http://schemas.microsoft.com/office/drawing/2014/main" id="{D23641EF-BE9D-428E-AFC4-AD18985402D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566254" y="233199"/>
            <a:ext cx="532069" cy="544737"/>
          </a:xfrm>
          <a:prstGeom prst="rect">
            <a:avLst/>
          </a:prstGeom>
        </p:spPr>
      </p:pic>
      <p:pic>
        <p:nvPicPr>
          <p:cNvPr id="29" name="Grafik 28">
            <a:extLst>
              <a:ext uri="{FF2B5EF4-FFF2-40B4-BE49-F238E27FC236}">
                <a16:creationId xmlns:a16="http://schemas.microsoft.com/office/drawing/2014/main" id="{4CD53565-0E5C-461C-AAAB-C215F0299C4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90140" y="5466638"/>
            <a:ext cx="579899" cy="593706"/>
          </a:xfrm>
          <a:prstGeom prst="rect">
            <a:avLst/>
          </a:prstGeom>
        </p:spPr>
      </p:pic>
    </p:spTree>
    <p:extLst>
      <p:ext uri="{BB962C8B-B14F-4D97-AF65-F5344CB8AC3E}">
        <p14:creationId xmlns:p14="http://schemas.microsoft.com/office/powerpoint/2010/main" val="916857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51000" b="-51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4335064" y="298448"/>
            <a:ext cx="3521872" cy="666752"/>
          </a:xfrm>
          <a:solidFill>
            <a:srgbClr val="F6E8DF"/>
          </a:solidFill>
        </p:spPr>
        <p:txBody>
          <a:bodyPr>
            <a:normAutofit fontScale="90000"/>
          </a:bodyPr>
          <a:lstStyle/>
          <a:p>
            <a:r>
              <a:rPr lang="de-DE" dirty="0"/>
              <a:t>Herzen-Lernen</a:t>
            </a:r>
          </a:p>
        </p:txBody>
      </p:sp>
      <p:sp>
        <p:nvSpPr>
          <p:cNvPr id="5" name="Rechteck 4">
            <a:extLst>
              <a:ext uri="{FF2B5EF4-FFF2-40B4-BE49-F238E27FC236}">
                <a16:creationId xmlns:a16="http://schemas.microsoft.com/office/drawing/2014/main" id="{CAF75B0F-C902-4688-A870-D8ADC9AEA0AD}"/>
              </a:ext>
            </a:extLst>
          </p:cNvPr>
          <p:cNvSpPr/>
          <p:nvPr/>
        </p:nvSpPr>
        <p:spPr>
          <a:xfrm>
            <a:off x="523873" y="1248508"/>
            <a:ext cx="11363325" cy="461665"/>
          </a:xfrm>
          <a:prstGeom prst="rect">
            <a:avLst/>
          </a:prstGeom>
        </p:spPr>
        <p:txBody>
          <a:bodyPr wrap="square">
            <a:spAutoFit/>
          </a:bodyPr>
          <a:lstStyle/>
          <a:p>
            <a:pPr>
              <a:spcAft>
                <a:spcPts val="0"/>
              </a:spcAft>
            </a:pPr>
            <a:r>
              <a:rPr lang="de-DE" sz="1400" dirty="0">
                <a:latin typeface="Arial" panose="020B0604020202020204" pitchFamily="34" charset="0"/>
                <a:ea typeface="Times New Roman" panose="02020603050405020304" pitchFamily="18" charset="0"/>
              </a:rPr>
              <a:t> </a:t>
            </a:r>
            <a:endParaRPr lang="de-DE" sz="1000" dirty="0">
              <a:latin typeface="Times New Roman" panose="02020603050405020304" pitchFamily="18" charset="0"/>
              <a:ea typeface="Times New Roman" panose="02020603050405020304" pitchFamily="18" charset="0"/>
            </a:endParaRPr>
          </a:p>
          <a:p>
            <a:pPr>
              <a:spcAft>
                <a:spcPts val="0"/>
              </a:spcAft>
            </a:pPr>
            <a:r>
              <a:rPr lang="de-DE" sz="1000" dirty="0">
                <a:latin typeface="Times New Roman" panose="02020603050405020304" pitchFamily="18" charset="0"/>
                <a:ea typeface="Times New Roman" panose="02020603050405020304" pitchFamily="18" charset="0"/>
              </a:rPr>
              <a:t> </a:t>
            </a:r>
          </a:p>
        </p:txBody>
      </p:sp>
      <p:sp>
        <p:nvSpPr>
          <p:cNvPr id="3" name="Rechteck: abgerundete Ecken 2">
            <a:extLst>
              <a:ext uri="{FF2B5EF4-FFF2-40B4-BE49-F238E27FC236}">
                <a16:creationId xmlns:a16="http://schemas.microsoft.com/office/drawing/2014/main" id="{E2D676EF-A922-449E-BC41-2C5EBA8EDA11}"/>
              </a:ext>
            </a:extLst>
          </p:cNvPr>
          <p:cNvSpPr/>
          <p:nvPr/>
        </p:nvSpPr>
        <p:spPr>
          <a:xfrm>
            <a:off x="725088" y="2996089"/>
            <a:ext cx="11144252" cy="2343150"/>
          </a:xfrm>
          <a:prstGeom prst="roundRect">
            <a:avLst/>
          </a:prstGeom>
          <a:solidFill>
            <a:srgbClr val="F6E8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CC4CBD96-5BF0-468A-BF05-7837A078DE10}"/>
              </a:ext>
            </a:extLst>
          </p:cNvPr>
          <p:cNvSpPr/>
          <p:nvPr/>
        </p:nvSpPr>
        <p:spPr>
          <a:xfrm>
            <a:off x="910575" y="2875002"/>
            <a:ext cx="10773277" cy="2585323"/>
          </a:xfrm>
          <a:prstGeom prst="rect">
            <a:avLst/>
          </a:prstGeom>
        </p:spPr>
        <p:txBody>
          <a:bodyPr wrap="square">
            <a:spAutoFit/>
          </a:bodyPr>
          <a:lstStyle/>
          <a:p>
            <a:endParaRPr lang="de-DE" dirty="0">
              <a:latin typeface="Arial" panose="020B0604020202020204" pitchFamily="34" charset="0"/>
              <a:cs typeface="Arial" panose="020B0604020202020204" pitchFamily="34" charset="0"/>
            </a:endParaRPr>
          </a:p>
          <a:p>
            <a:pPr algn="ctr"/>
            <a:r>
              <a:rPr lang="de-DE" dirty="0">
                <a:latin typeface="Arial" panose="020B0604020202020204" pitchFamily="34" charset="0"/>
                <a:cs typeface="Arial" panose="020B0604020202020204" pitchFamily="34" charset="0"/>
              </a:rPr>
              <a:t>Seit dem Schuljahr 2019/2020 wird in allen Klassen das Soziale Lernen in den Vordergrund gerückt: </a:t>
            </a:r>
          </a:p>
          <a:p>
            <a:pPr algn="ctr"/>
            <a:r>
              <a:rPr lang="de-DE" dirty="0">
                <a:latin typeface="Arial" panose="020B0604020202020204" pitchFamily="34" charset="0"/>
                <a:cs typeface="Arial" panose="020B0604020202020204" pitchFamily="34" charset="0"/>
              </a:rPr>
              <a:t>es gibt in jeder Klasse ab Jahrgangsstufe 1 eine verbindliche Stunde pro Woche zum Thema HERZEN- LERNEN. </a:t>
            </a:r>
          </a:p>
          <a:p>
            <a:pPr algn="ctr"/>
            <a:r>
              <a:rPr lang="de-DE" dirty="0">
                <a:latin typeface="Arial" panose="020B0604020202020204" pitchFamily="34" charset="0"/>
                <a:cs typeface="Arial" panose="020B0604020202020204" pitchFamily="34" charset="0"/>
              </a:rPr>
              <a:t>In diesen Stunden erarbeiten wir oft spielerisch-kooperativ und handelnd das Ziel, miteinander in gutem Kontakt zu sein, sich zuhören zu können, mit Streit und Gefühlen umzugehen und besser zu kommunizieren. </a:t>
            </a:r>
          </a:p>
          <a:p>
            <a:pPr algn="ctr"/>
            <a:r>
              <a:rPr lang="de-DE" dirty="0">
                <a:latin typeface="Arial" panose="020B0604020202020204" pitchFamily="34" charset="0"/>
                <a:cs typeface="Arial" panose="020B0604020202020204" pitchFamily="34" charset="0"/>
              </a:rPr>
              <a:t>Es ist ein Werte-Unterricht, um Demokratie zu erleben und zu leben.</a:t>
            </a:r>
          </a:p>
          <a:p>
            <a:endParaRPr lang="de-DE" dirty="0">
              <a:latin typeface="Arial" panose="020B0604020202020204" pitchFamily="34" charset="0"/>
              <a:cs typeface="Arial" panose="020B0604020202020204" pitchFamily="34" charset="0"/>
            </a:endParaRPr>
          </a:p>
        </p:txBody>
      </p:sp>
      <p:grpSp>
        <p:nvGrpSpPr>
          <p:cNvPr id="8" name="Gruppieren 7">
            <a:extLst>
              <a:ext uri="{FF2B5EF4-FFF2-40B4-BE49-F238E27FC236}">
                <a16:creationId xmlns:a16="http://schemas.microsoft.com/office/drawing/2014/main" id="{B4ECCE36-9F2E-4B4A-8623-94D7A669AB4C}"/>
              </a:ext>
            </a:extLst>
          </p:cNvPr>
          <p:cNvGrpSpPr/>
          <p:nvPr/>
        </p:nvGrpSpPr>
        <p:grpSpPr>
          <a:xfrm>
            <a:off x="11256418" y="133051"/>
            <a:ext cx="731520" cy="666752"/>
            <a:chOff x="8321040" y="7345580"/>
            <a:chExt cx="731520" cy="666752"/>
          </a:xfrm>
        </p:grpSpPr>
        <p:sp>
          <p:nvSpPr>
            <p:cNvPr id="9" name="Rechteck: abgerundete Ecken 8">
              <a:extLst>
                <a:ext uri="{FF2B5EF4-FFF2-40B4-BE49-F238E27FC236}">
                  <a16:creationId xmlns:a16="http://schemas.microsoft.com/office/drawing/2014/main" id="{4E1909DF-7973-42B9-B4C5-630E6AE1D83C}"/>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Zuhause">
              <a:hlinkClick r:id="rId3" action="ppaction://hlinksldjump"/>
              <a:extLst>
                <a:ext uri="{FF2B5EF4-FFF2-40B4-BE49-F238E27FC236}">
                  <a16:creationId xmlns:a16="http://schemas.microsoft.com/office/drawing/2014/main" id="{5B01372A-5174-4643-A83F-D927944F7C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11" name="Grafik 10">
            <a:extLst>
              <a:ext uri="{FF2B5EF4-FFF2-40B4-BE49-F238E27FC236}">
                <a16:creationId xmlns:a16="http://schemas.microsoft.com/office/drawing/2014/main" id="{16C7A06C-EF17-4EF0-AC09-EB40E5B641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062" y="298448"/>
            <a:ext cx="827210" cy="846905"/>
          </a:xfrm>
          <a:prstGeom prst="rect">
            <a:avLst/>
          </a:prstGeom>
        </p:spPr>
      </p:pic>
    </p:spTree>
    <p:extLst>
      <p:ext uri="{BB962C8B-B14F-4D97-AF65-F5344CB8AC3E}">
        <p14:creationId xmlns:p14="http://schemas.microsoft.com/office/powerpoint/2010/main" val="923767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3936203" y="154742"/>
            <a:ext cx="4538663" cy="776288"/>
          </a:xfrm>
          <a:solidFill>
            <a:srgbClr val="F7E8B5">
              <a:alpha val="82000"/>
            </a:srgbClr>
          </a:solidFill>
        </p:spPr>
        <p:txBody>
          <a:bodyPr>
            <a:normAutofit fontScale="90000"/>
          </a:bodyPr>
          <a:lstStyle/>
          <a:p>
            <a:r>
              <a:rPr lang="de-DE" dirty="0"/>
              <a:t>Gartenarbeitsschule</a:t>
            </a:r>
          </a:p>
        </p:txBody>
      </p:sp>
      <p:sp>
        <p:nvSpPr>
          <p:cNvPr id="4" name="Rechteck 3">
            <a:extLst>
              <a:ext uri="{FF2B5EF4-FFF2-40B4-BE49-F238E27FC236}">
                <a16:creationId xmlns:a16="http://schemas.microsoft.com/office/drawing/2014/main" id="{1F9684DD-42AD-4BC2-BFFC-3EA1A1D6915A}"/>
              </a:ext>
            </a:extLst>
          </p:cNvPr>
          <p:cNvSpPr/>
          <p:nvPr/>
        </p:nvSpPr>
        <p:spPr>
          <a:xfrm>
            <a:off x="6248400" y="1739230"/>
            <a:ext cx="5438772" cy="2375570"/>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rgbClr val="151817"/>
                </a:solidFill>
                <a:latin typeface="Arial" panose="020B0604020202020204" pitchFamily="34" charset="0"/>
                <a:cs typeface="Arial" panose="020B0604020202020204" pitchFamily="34" charset="0"/>
              </a:rPr>
              <a:t>Zuarbeit Herr Wünsch.</a:t>
            </a:r>
          </a:p>
        </p:txBody>
      </p:sp>
      <p:pic>
        <p:nvPicPr>
          <p:cNvPr id="6" name="Grafik 5">
            <a:hlinkClick r:id="rId3"/>
            <a:extLst>
              <a:ext uri="{FF2B5EF4-FFF2-40B4-BE49-F238E27FC236}">
                <a16:creationId xmlns:a16="http://schemas.microsoft.com/office/drawing/2014/main" id="{839FC267-8AAB-4166-B51F-198CFA9771BA}"/>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3611" t="18850" r="55139" b="-4244"/>
          <a:stretch/>
        </p:blipFill>
        <p:spPr>
          <a:xfrm rot="21274151">
            <a:off x="1004720" y="1477174"/>
            <a:ext cx="3491080" cy="4818052"/>
          </a:xfrm>
          <a:prstGeom prst="rect">
            <a:avLst/>
          </a:prstGeom>
        </p:spPr>
      </p:pic>
      <p:sp>
        <p:nvSpPr>
          <p:cNvPr id="8" name="Textfeld 7">
            <a:extLst>
              <a:ext uri="{FF2B5EF4-FFF2-40B4-BE49-F238E27FC236}">
                <a16:creationId xmlns:a16="http://schemas.microsoft.com/office/drawing/2014/main" id="{956C86A5-E152-416E-9979-7B478C7F950A}"/>
              </a:ext>
            </a:extLst>
          </p:cNvPr>
          <p:cNvSpPr txBox="1"/>
          <p:nvPr/>
        </p:nvSpPr>
        <p:spPr>
          <a:xfrm rot="21195610">
            <a:off x="931413" y="2047141"/>
            <a:ext cx="3164215" cy="1200329"/>
          </a:xfrm>
          <a:prstGeom prst="rect">
            <a:avLst/>
          </a:prstGeom>
          <a:noFill/>
        </p:spPr>
        <p:txBody>
          <a:bodyPr wrap="square" rtlCol="0">
            <a:spAutoFit/>
          </a:bodyPr>
          <a:lstStyle/>
          <a:p>
            <a:pPr algn="ctr"/>
            <a:r>
              <a:rPr lang="de-DE" sz="2400" b="1" dirty="0">
                <a:latin typeface="Arial" panose="020B0604020202020204" pitchFamily="34" charset="0"/>
                <a:cs typeface="Arial" panose="020B0604020202020204" pitchFamily="34" charset="0"/>
              </a:rPr>
              <a:t>Hier geht’s zur Gartenarbeitsschule Köpenick.</a:t>
            </a:r>
          </a:p>
        </p:txBody>
      </p:sp>
      <p:grpSp>
        <p:nvGrpSpPr>
          <p:cNvPr id="9" name="Gruppieren 8">
            <a:extLst>
              <a:ext uri="{FF2B5EF4-FFF2-40B4-BE49-F238E27FC236}">
                <a16:creationId xmlns:a16="http://schemas.microsoft.com/office/drawing/2014/main" id="{373E1F6B-A0A9-487E-92C7-21BF3ADCFF19}"/>
              </a:ext>
            </a:extLst>
          </p:cNvPr>
          <p:cNvGrpSpPr/>
          <p:nvPr/>
        </p:nvGrpSpPr>
        <p:grpSpPr>
          <a:xfrm>
            <a:off x="11256418" y="133051"/>
            <a:ext cx="731520" cy="666752"/>
            <a:chOff x="8321040" y="7345580"/>
            <a:chExt cx="731520" cy="666752"/>
          </a:xfrm>
        </p:grpSpPr>
        <p:sp>
          <p:nvSpPr>
            <p:cNvPr id="10" name="Rechteck: abgerundete Ecken 9">
              <a:extLst>
                <a:ext uri="{FF2B5EF4-FFF2-40B4-BE49-F238E27FC236}">
                  <a16:creationId xmlns:a16="http://schemas.microsoft.com/office/drawing/2014/main" id="{7C407DCA-95A1-4E48-9559-AB3D4C74C4E4}"/>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Zuhause">
              <a:hlinkClick r:id="rId6" action="ppaction://hlinksldjump"/>
              <a:extLst>
                <a:ext uri="{FF2B5EF4-FFF2-40B4-BE49-F238E27FC236}">
                  <a16:creationId xmlns:a16="http://schemas.microsoft.com/office/drawing/2014/main" id="{AA0EA229-ABFF-4900-85BA-03ED28C744A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53424" y="7345580"/>
              <a:ext cx="666752" cy="666752"/>
            </a:xfrm>
            <a:prstGeom prst="rect">
              <a:avLst/>
            </a:prstGeom>
          </p:spPr>
        </p:pic>
      </p:grpSp>
      <p:pic>
        <p:nvPicPr>
          <p:cNvPr id="12" name="Grafik 11">
            <a:extLst>
              <a:ext uri="{FF2B5EF4-FFF2-40B4-BE49-F238E27FC236}">
                <a16:creationId xmlns:a16="http://schemas.microsoft.com/office/drawing/2014/main" id="{DFADF1F8-8B14-4D16-AB9A-C71E56B749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27921" y="2776580"/>
            <a:ext cx="827210" cy="846905"/>
          </a:xfrm>
          <a:prstGeom prst="rect">
            <a:avLst/>
          </a:prstGeom>
        </p:spPr>
      </p:pic>
    </p:spTree>
    <p:extLst>
      <p:ext uri="{BB962C8B-B14F-4D97-AF65-F5344CB8AC3E}">
        <p14:creationId xmlns:p14="http://schemas.microsoft.com/office/powerpoint/2010/main" val="357692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1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4963714" y="111917"/>
            <a:ext cx="2264572" cy="776288"/>
          </a:xfrm>
          <a:solidFill>
            <a:srgbClr val="F7E8B5">
              <a:alpha val="82000"/>
            </a:srgbClr>
          </a:solidFill>
        </p:spPr>
        <p:txBody>
          <a:bodyPr>
            <a:normAutofit/>
          </a:bodyPr>
          <a:lstStyle/>
          <a:p>
            <a:r>
              <a:rPr lang="de-DE" dirty="0"/>
              <a:t>Einblicke</a:t>
            </a:r>
          </a:p>
        </p:txBody>
      </p:sp>
      <p:sp>
        <p:nvSpPr>
          <p:cNvPr id="4" name="Rechteck 3">
            <a:extLst>
              <a:ext uri="{FF2B5EF4-FFF2-40B4-BE49-F238E27FC236}">
                <a16:creationId xmlns:a16="http://schemas.microsoft.com/office/drawing/2014/main" id="{1F9684DD-42AD-4BC2-BFFC-3EA1A1D6915A}"/>
              </a:ext>
            </a:extLst>
          </p:cNvPr>
          <p:cNvSpPr/>
          <p:nvPr/>
        </p:nvSpPr>
        <p:spPr>
          <a:xfrm>
            <a:off x="159660" y="398575"/>
            <a:ext cx="1924249" cy="1748580"/>
          </a:xfrm>
          <a:prstGeom prst="rect">
            <a:avLst/>
          </a:prstGeom>
          <a:blipFill dpi="0" rotWithShape="1">
            <a:blip r:embed="rId3"/>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4255FC55-5A3B-4E4E-AFA1-E6B9D0E6B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884" y="4762051"/>
            <a:ext cx="2558654" cy="1918991"/>
          </a:xfrm>
          <a:prstGeom prst="rect">
            <a:avLst/>
          </a:prstGeom>
        </p:spPr>
      </p:pic>
      <p:pic>
        <p:nvPicPr>
          <p:cNvPr id="17" name="Grafik 16">
            <a:extLst>
              <a:ext uri="{FF2B5EF4-FFF2-40B4-BE49-F238E27FC236}">
                <a16:creationId xmlns:a16="http://schemas.microsoft.com/office/drawing/2014/main" id="{CF6DD6EB-BBCD-4EFC-8592-C7DC52C7DF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742" y="2468250"/>
            <a:ext cx="2066925" cy="2066925"/>
          </a:xfrm>
          <a:prstGeom prst="rect">
            <a:avLst/>
          </a:prstGeom>
        </p:spPr>
      </p:pic>
      <p:pic>
        <p:nvPicPr>
          <p:cNvPr id="19" name="Grafik 18">
            <a:extLst>
              <a:ext uri="{FF2B5EF4-FFF2-40B4-BE49-F238E27FC236}">
                <a16:creationId xmlns:a16="http://schemas.microsoft.com/office/drawing/2014/main" id="{D516B152-F561-4A9A-AF97-E197CBF822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8470" y="3680503"/>
            <a:ext cx="2457672" cy="2457672"/>
          </a:xfrm>
          <a:prstGeom prst="rect">
            <a:avLst/>
          </a:prstGeom>
        </p:spPr>
      </p:pic>
      <p:pic>
        <p:nvPicPr>
          <p:cNvPr id="25" name="Grafik 24">
            <a:extLst>
              <a:ext uri="{FF2B5EF4-FFF2-40B4-BE49-F238E27FC236}">
                <a16:creationId xmlns:a16="http://schemas.microsoft.com/office/drawing/2014/main" id="{B4DBA57D-4866-4154-A7B3-AE3FC1AD5B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0057" y="3906795"/>
            <a:ext cx="1994299" cy="2621162"/>
          </a:xfrm>
          <a:prstGeom prst="rect">
            <a:avLst/>
          </a:prstGeom>
        </p:spPr>
      </p:pic>
      <p:pic>
        <p:nvPicPr>
          <p:cNvPr id="29" name="Grafik 28">
            <a:extLst>
              <a:ext uri="{FF2B5EF4-FFF2-40B4-BE49-F238E27FC236}">
                <a16:creationId xmlns:a16="http://schemas.microsoft.com/office/drawing/2014/main" id="{568807AD-A7E4-470B-A4E4-1A26CC7D16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7742" y="4812564"/>
            <a:ext cx="2335598" cy="1868478"/>
          </a:xfrm>
          <a:prstGeom prst="rect">
            <a:avLst/>
          </a:prstGeom>
        </p:spPr>
      </p:pic>
      <p:pic>
        <p:nvPicPr>
          <p:cNvPr id="31" name="Grafik 30">
            <a:extLst>
              <a:ext uri="{FF2B5EF4-FFF2-40B4-BE49-F238E27FC236}">
                <a16:creationId xmlns:a16="http://schemas.microsoft.com/office/drawing/2014/main" id="{9AD48F2E-DC41-4AFE-B9B0-E20F4B8BCC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7796" y="787123"/>
            <a:ext cx="2709116" cy="2167293"/>
          </a:xfrm>
          <a:prstGeom prst="rect">
            <a:avLst/>
          </a:prstGeom>
        </p:spPr>
      </p:pic>
      <p:pic>
        <p:nvPicPr>
          <p:cNvPr id="33" name="Grafik 32">
            <a:extLst>
              <a:ext uri="{FF2B5EF4-FFF2-40B4-BE49-F238E27FC236}">
                <a16:creationId xmlns:a16="http://schemas.microsoft.com/office/drawing/2014/main" id="{AB11928A-4528-4D5E-BDA7-B8D6CC36EA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2384" y="3701632"/>
            <a:ext cx="2457672" cy="2457672"/>
          </a:xfrm>
          <a:prstGeom prst="rect">
            <a:avLst/>
          </a:prstGeom>
        </p:spPr>
      </p:pic>
      <p:pic>
        <p:nvPicPr>
          <p:cNvPr id="21" name="Grafik 20">
            <a:extLst>
              <a:ext uri="{FF2B5EF4-FFF2-40B4-BE49-F238E27FC236}">
                <a16:creationId xmlns:a16="http://schemas.microsoft.com/office/drawing/2014/main" id="{A5CCD809-77A7-4410-9F72-A550D835B26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23224" y="787123"/>
            <a:ext cx="2709116" cy="2709116"/>
          </a:xfrm>
          <a:prstGeom prst="rect">
            <a:avLst/>
          </a:prstGeom>
        </p:spPr>
      </p:pic>
      <p:pic>
        <p:nvPicPr>
          <p:cNvPr id="23" name="Grafik 22">
            <a:extLst>
              <a:ext uri="{FF2B5EF4-FFF2-40B4-BE49-F238E27FC236}">
                <a16:creationId xmlns:a16="http://schemas.microsoft.com/office/drawing/2014/main" id="{5E29324C-EDB3-456F-8A40-EAF659B53E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56960" y="2301568"/>
            <a:ext cx="2628900" cy="2628900"/>
          </a:xfrm>
          <a:prstGeom prst="rect">
            <a:avLst/>
          </a:prstGeom>
        </p:spPr>
      </p:pic>
      <p:pic>
        <p:nvPicPr>
          <p:cNvPr id="27" name="Grafik 26">
            <a:extLst>
              <a:ext uri="{FF2B5EF4-FFF2-40B4-BE49-F238E27FC236}">
                <a16:creationId xmlns:a16="http://schemas.microsoft.com/office/drawing/2014/main" id="{3C2C4125-AEC8-4714-9200-38629FBD799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1850" y="993436"/>
            <a:ext cx="2558654" cy="2046923"/>
          </a:xfrm>
          <a:prstGeom prst="rect">
            <a:avLst/>
          </a:prstGeom>
        </p:spPr>
      </p:pic>
      <p:grpSp>
        <p:nvGrpSpPr>
          <p:cNvPr id="16" name="Gruppieren 15">
            <a:extLst>
              <a:ext uri="{FF2B5EF4-FFF2-40B4-BE49-F238E27FC236}">
                <a16:creationId xmlns:a16="http://schemas.microsoft.com/office/drawing/2014/main" id="{6DBA5372-FE20-4525-9168-1E42FE822088}"/>
              </a:ext>
            </a:extLst>
          </p:cNvPr>
          <p:cNvGrpSpPr/>
          <p:nvPr/>
        </p:nvGrpSpPr>
        <p:grpSpPr>
          <a:xfrm>
            <a:off x="11300820" y="65199"/>
            <a:ext cx="731520" cy="666752"/>
            <a:chOff x="8321040" y="7345580"/>
            <a:chExt cx="731520" cy="666752"/>
          </a:xfrm>
        </p:grpSpPr>
        <p:sp>
          <p:nvSpPr>
            <p:cNvPr id="18" name="Rechteck: abgerundete Ecken 17">
              <a:extLst>
                <a:ext uri="{FF2B5EF4-FFF2-40B4-BE49-F238E27FC236}">
                  <a16:creationId xmlns:a16="http://schemas.microsoft.com/office/drawing/2014/main" id="{A7FA523C-5B16-4AB8-B078-3738F7D73997}"/>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Zuhause">
              <a:hlinkClick r:id="rId14" action="ppaction://hlinksldjump"/>
              <a:extLst>
                <a:ext uri="{FF2B5EF4-FFF2-40B4-BE49-F238E27FC236}">
                  <a16:creationId xmlns:a16="http://schemas.microsoft.com/office/drawing/2014/main" id="{5BFAC378-B401-45C1-A225-5A4F4F29BE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353424" y="7345580"/>
              <a:ext cx="666752" cy="666752"/>
            </a:xfrm>
            <a:prstGeom prst="rect">
              <a:avLst/>
            </a:prstGeom>
          </p:spPr>
        </p:pic>
      </p:grpSp>
      <p:pic>
        <p:nvPicPr>
          <p:cNvPr id="22" name="Grafik 21">
            <a:extLst>
              <a:ext uri="{FF2B5EF4-FFF2-40B4-BE49-F238E27FC236}">
                <a16:creationId xmlns:a16="http://schemas.microsoft.com/office/drawing/2014/main" id="{0BAEAB2D-7D35-4453-B79B-1CACAAAA35D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34658" y="1032725"/>
            <a:ext cx="999445" cy="1023241"/>
          </a:xfrm>
          <a:prstGeom prst="rect">
            <a:avLst/>
          </a:prstGeom>
        </p:spPr>
      </p:pic>
    </p:spTree>
    <p:extLst>
      <p:ext uri="{BB962C8B-B14F-4D97-AF65-F5344CB8AC3E}">
        <p14:creationId xmlns:p14="http://schemas.microsoft.com/office/powerpoint/2010/main" val="1407927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1111485" y="194467"/>
            <a:ext cx="10013715" cy="666752"/>
          </a:xfrm>
          <a:solidFill>
            <a:srgbClr val="F7E8B5">
              <a:alpha val="82000"/>
            </a:srgbClr>
          </a:solidFill>
        </p:spPr>
        <p:txBody>
          <a:bodyPr>
            <a:normAutofit fontScale="90000"/>
          </a:bodyPr>
          <a:lstStyle/>
          <a:p>
            <a:r>
              <a:rPr lang="de-DE" dirty="0" err="1"/>
              <a:t>eFöB</a:t>
            </a:r>
            <a:r>
              <a:rPr lang="de-DE" dirty="0"/>
              <a:t> (erweiterte Förderung und Betreuung)</a:t>
            </a:r>
          </a:p>
        </p:txBody>
      </p:sp>
      <p:sp>
        <p:nvSpPr>
          <p:cNvPr id="5" name="Rechteck 4">
            <a:extLst>
              <a:ext uri="{FF2B5EF4-FFF2-40B4-BE49-F238E27FC236}">
                <a16:creationId xmlns:a16="http://schemas.microsoft.com/office/drawing/2014/main" id="{F73E25C4-4461-491B-9877-01DEE30B1663}"/>
              </a:ext>
            </a:extLst>
          </p:cNvPr>
          <p:cNvSpPr/>
          <p:nvPr/>
        </p:nvSpPr>
        <p:spPr>
          <a:xfrm>
            <a:off x="1111485" y="984192"/>
            <a:ext cx="9890100" cy="666752"/>
          </a:xfrm>
          <a:prstGeom prst="rect">
            <a:avLst/>
          </a:prstGeom>
          <a:solidFill>
            <a:srgbClr val="F7E8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endParaRPr lang="de-DE" sz="2000" u="sng" dirty="0">
              <a:solidFill>
                <a:schemeClr val="tx1"/>
              </a:solidFill>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endParaRPr lang="de-DE" sz="2000" u="sng" dirty="0">
              <a:solidFill>
                <a:schemeClr val="tx1"/>
              </a:solidFill>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r>
              <a:rPr lang="de-DE" dirty="0">
                <a:solidFill>
                  <a:schemeClr val="tx1"/>
                </a:solidFill>
                <a:latin typeface="Arial Narrow" panose="020B0606020202030204" pitchFamily="34" charset="0"/>
                <a:ea typeface="Times New Roman" panose="02020603050405020304" pitchFamily="18" charset="0"/>
                <a:cs typeface="Arial" panose="020B0604020202020204" pitchFamily="34" charset="0"/>
              </a:rPr>
              <a:t> </a:t>
            </a: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r>
              <a:rPr lang="de-DE" sz="1200" dirty="0">
                <a:solidFill>
                  <a:schemeClr val="tx1"/>
                </a:solidFill>
                <a:latin typeface="Times New Roman" panose="02020603050405020304" pitchFamily="18" charset="0"/>
                <a:ea typeface="Times New Roman" panose="02020603050405020304" pitchFamily="18" charset="0"/>
              </a:rPr>
              <a:t> </a:t>
            </a:r>
          </a:p>
          <a:p>
            <a:pPr>
              <a:spcAft>
                <a:spcPts val="0"/>
              </a:spcAft>
            </a:pPr>
            <a:r>
              <a:rPr lang="de-DE" sz="1200" dirty="0">
                <a:solidFill>
                  <a:schemeClr val="tx1"/>
                </a:solidFill>
                <a:latin typeface="Times New Roman" panose="02020603050405020304" pitchFamily="18" charset="0"/>
                <a:ea typeface="Times New Roman" panose="02020603050405020304" pitchFamily="18" charset="0"/>
              </a:rPr>
              <a:t> </a:t>
            </a:r>
          </a:p>
        </p:txBody>
      </p:sp>
      <p:sp>
        <p:nvSpPr>
          <p:cNvPr id="6" name="Textfeld 5">
            <a:extLst>
              <a:ext uri="{FF2B5EF4-FFF2-40B4-BE49-F238E27FC236}">
                <a16:creationId xmlns:a16="http://schemas.microsoft.com/office/drawing/2014/main" id="{921DC6E0-DB96-4F28-BEF2-29CF23FF3EE1}"/>
              </a:ext>
            </a:extLst>
          </p:cNvPr>
          <p:cNvSpPr txBox="1"/>
          <p:nvPr/>
        </p:nvSpPr>
        <p:spPr>
          <a:xfrm>
            <a:off x="457198" y="1092248"/>
            <a:ext cx="11277600" cy="523220"/>
          </a:xfrm>
          <a:prstGeom prst="rect">
            <a:avLst/>
          </a:prstGeom>
          <a:noFill/>
        </p:spPr>
        <p:txBody>
          <a:bodyPr wrap="square" rtlCol="0">
            <a:spAutoFit/>
          </a:bodyPr>
          <a:lstStyle/>
          <a:p>
            <a:pPr algn="ctr">
              <a:spcAft>
                <a:spcPts val="0"/>
              </a:spcAft>
            </a:pPr>
            <a:r>
              <a:rPr lang="de-DE" sz="1400" i="1" dirty="0">
                <a:latin typeface="Arial" panose="020B0604020202020204" pitchFamily="34" charset="0"/>
                <a:ea typeface="Times New Roman" panose="02020603050405020304" pitchFamily="18" charset="0"/>
                <a:cs typeface="Arial" panose="020B0604020202020204" pitchFamily="34" charset="0"/>
              </a:rPr>
              <a:t>,,Man sollte immer darauf achten, dass man genug Platz für Flausen im Kopf und Schmetterlinge im Bauch hat.´´ </a:t>
            </a:r>
          </a:p>
          <a:p>
            <a:pPr algn="ctr">
              <a:spcAft>
                <a:spcPts val="0"/>
              </a:spcAft>
            </a:pPr>
            <a:r>
              <a:rPr lang="de-DE" sz="1400" i="1" dirty="0">
                <a:latin typeface="Arial" panose="020B0604020202020204" pitchFamily="34" charset="0"/>
                <a:ea typeface="Times New Roman" panose="02020603050405020304" pitchFamily="18" charset="0"/>
                <a:cs typeface="Arial" panose="020B0604020202020204" pitchFamily="34" charset="0"/>
              </a:rPr>
              <a:t>Der kleine Yogi</a:t>
            </a:r>
            <a:endParaRPr lang="de-DE" sz="1050" dirty="0">
              <a:latin typeface="Arial" panose="020B0604020202020204" pitchFamily="34" charset="0"/>
              <a:ea typeface="Times New Roman" panose="02020603050405020304" pitchFamily="18" charset="0"/>
              <a:cs typeface="Arial" panose="020B0604020202020204" pitchFamily="34" charset="0"/>
            </a:endParaRPr>
          </a:p>
        </p:txBody>
      </p:sp>
      <p:sp>
        <p:nvSpPr>
          <p:cNvPr id="3" name="Pfeil: nach rechts 2">
            <a:extLst>
              <a:ext uri="{FF2B5EF4-FFF2-40B4-BE49-F238E27FC236}">
                <a16:creationId xmlns:a16="http://schemas.microsoft.com/office/drawing/2014/main" id="{9B7F50DE-5023-4A1C-B4CA-6A26903B618F}"/>
              </a:ext>
            </a:extLst>
          </p:cNvPr>
          <p:cNvSpPr/>
          <p:nvPr/>
        </p:nvSpPr>
        <p:spPr>
          <a:xfrm>
            <a:off x="9238388" y="6125926"/>
            <a:ext cx="2788510" cy="5745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BE0A2329-5D98-4F21-9BC1-42C490A31EE5}"/>
              </a:ext>
            </a:extLst>
          </p:cNvPr>
          <p:cNvSpPr txBox="1"/>
          <p:nvPr/>
        </p:nvSpPr>
        <p:spPr>
          <a:xfrm>
            <a:off x="9238388" y="6281267"/>
            <a:ext cx="2953612"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Hier finden Sie weitere </a:t>
            </a:r>
            <a:r>
              <a:rPr lang="de-DE" sz="12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Informationen</a:t>
            </a:r>
            <a:r>
              <a:rPr lang="de-DE" sz="1200" dirty="0">
                <a:latin typeface="Arial" panose="020B0604020202020204" pitchFamily="34" charset="0"/>
                <a:cs typeface="Arial" panose="020B0604020202020204" pitchFamily="34" charset="0"/>
              </a:rPr>
              <a:t>.</a:t>
            </a:r>
          </a:p>
        </p:txBody>
      </p:sp>
      <p:grpSp>
        <p:nvGrpSpPr>
          <p:cNvPr id="8" name="Gruppieren 7">
            <a:extLst>
              <a:ext uri="{FF2B5EF4-FFF2-40B4-BE49-F238E27FC236}">
                <a16:creationId xmlns:a16="http://schemas.microsoft.com/office/drawing/2014/main" id="{5826BEB2-A48F-40D7-9D32-88B059329ABF}"/>
              </a:ext>
            </a:extLst>
          </p:cNvPr>
          <p:cNvGrpSpPr/>
          <p:nvPr/>
        </p:nvGrpSpPr>
        <p:grpSpPr>
          <a:xfrm>
            <a:off x="11256418" y="133051"/>
            <a:ext cx="731520" cy="666752"/>
            <a:chOff x="8321040" y="7345580"/>
            <a:chExt cx="731520" cy="666752"/>
          </a:xfrm>
        </p:grpSpPr>
        <p:sp>
          <p:nvSpPr>
            <p:cNvPr id="9" name="Rechteck: abgerundete Ecken 8">
              <a:extLst>
                <a:ext uri="{FF2B5EF4-FFF2-40B4-BE49-F238E27FC236}">
                  <a16:creationId xmlns:a16="http://schemas.microsoft.com/office/drawing/2014/main" id="{697DED4E-D93C-4D1C-924E-FF9AA1C5BC9C}"/>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Zuhause">
              <a:hlinkClick r:id="rId4" action="ppaction://hlinksldjump"/>
              <a:extLst>
                <a:ext uri="{FF2B5EF4-FFF2-40B4-BE49-F238E27FC236}">
                  <a16:creationId xmlns:a16="http://schemas.microsoft.com/office/drawing/2014/main" id="{8A04F1D5-86E5-4F67-9528-577A054601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3424" y="7345580"/>
              <a:ext cx="666752" cy="666752"/>
            </a:xfrm>
            <a:prstGeom prst="rect">
              <a:avLst/>
            </a:prstGeom>
          </p:spPr>
        </p:pic>
      </p:grpSp>
      <p:sp>
        <p:nvSpPr>
          <p:cNvPr id="11" name="Rechteck 10">
            <a:extLst>
              <a:ext uri="{FF2B5EF4-FFF2-40B4-BE49-F238E27FC236}">
                <a16:creationId xmlns:a16="http://schemas.microsoft.com/office/drawing/2014/main" id="{94B958D6-1727-4256-B709-689875878033}"/>
              </a:ext>
            </a:extLst>
          </p:cNvPr>
          <p:cNvSpPr/>
          <p:nvPr/>
        </p:nvSpPr>
        <p:spPr>
          <a:xfrm>
            <a:off x="67099" y="1723524"/>
            <a:ext cx="6001268" cy="5001424"/>
          </a:xfrm>
          <a:prstGeom prst="rect">
            <a:avLst/>
          </a:prstGeom>
          <a:solidFill>
            <a:srgbClr val="F7E8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endParaRPr lang="de-DE" sz="2000" u="sng" dirty="0">
              <a:solidFill>
                <a:schemeClr val="tx1"/>
              </a:solidFill>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endParaRPr lang="de-DE" sz="2000" u="sng" dirty="0">
              <a:solidFill>
                <a:schemeClr val="tx1"/>
              </a:solidFill>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r>
              <a:rPr lang="de-DE" dirty="0">
                <a:solidFill>
                  <a:schemeClr val="tx1"/>
                </a:solidFill>
                <a:latin typeface="Arial Narrow" panose="020B0606020202030204" pitchFamily="34" charset="0"/>
                <a:ea typeface="Times New Roman" panose="02020603050405020304" pitchFamily="18" charset="0"/>
                <a:cs typeface="Arial" panose="020B0604020202020204" pitchFamily="34" charset="0"/>
              </a:rPr>
              <a:t> </a:t>
            </a: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r>
              <a:rPr lang="de-DE" sz="1200" dirty="0">
                <a:solidFill>
                  <a:schemeClr val="tx1"/>
                </a:solidFill>
                <a:latin typeface="Times New Roman" panose="02020603050405020304" pitchFamily="18" charset="0"/>
                <a:ea typeface="Times New Roman" panose="02020603050405020304" pitchFamily="18" charset="0"/>
              </a:rPr>
              <a:t> </a:t>
            </a:r>
          </a:p>
          <a:p>
            <a:pPr>
              <a:spcAft>
                <a:spcPts val="0"/>
              </a:spcAft>
            </a:pPr>
            <a:r>
              <a:rPr lang="de-DE" sz="1200" dirty="0">
                <a:solidFill>
                  <a:schemeClr val="tx1"/>
                </a:solidFill>
                <a:latin typeface="Times New Roman" panose="02020603050405020304" pitchFamily="18" charset="0"/>
                <a:ea typeface="Times New Roman" panose="02020603050405020304" pitchFamily="18" charset="0"/>
              </a:rPr>
              <a:t> </a:t>
            </a:r>
          </a:p>
        </p:txBody>
      </p:sp>
      <p:sp>
        <p:nvSpPr>
          <p:cNvPr id="12" name="Rechteck 11">
            <a:extLst>
              <a:ext uri="{FF2B5EF4-FFF2-40B4-BE49-F238E27FC236}">
                <a16:creationId xmlns:a16="http://schemas.microsoft.com/office/drawing/2014/main" id="{4AD6113A-1C1F-4880-9952-5447E7DC6531}"/>
              </a:ext>
            </a:extLst>
          </p:cNvPr>
          <p:cNvSpPr/>
          <p:nvPr/>
        </p:nvSpPr>
        <p:spPr>
          <a:xfrm>
            <a:off x="6123634" y="1723523"/>
            <a:ext cx="6001268" cy="5001425"/>
          </a:xfrm>
          <a:prstGeom prst="rect">
            <a:avLst/>
          </a:prstGeom>
          <a:solidFill>
            <a:srgbClr val="F7E8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endParaRPr lang="de-DE" sz="2000" u="sng" dirty="0">
              <a:solidFill>
                <a:schemeClr val="tx1"/>
              </a:solidFill>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endParaRPr lang="de-DE" sz="2000" u="sng" dirty="0">
              <a:solidFill>
                <a:schemeClr val="tx1"/>
              </a:solidFill>
              <a:latin typeface="Arial Narrow" panose="020B0606020202030204" pitchFamily="34" charset="0"/>
              <a:ea typeface="Times New Roman" panose="02020603050405020304" pitchFamily="18" charset="0"/>
              <a:cs typeface="Arial" panose="020B0604020202020204" pitchFamily="34" charset="0"/>
            </a:endParaRPr>
          </a:p>
          <a:p>
            <a:pPr>
              <a:spcAft>
                <a:spcPts val="0"/>
              </a:spcAft>
            </a:pPr>
            <a:r>
              <a:rPr lang="de-DE" dirty="0">
                <a:solidFill>
                  <a:schemeClr val="tx1"/>
                </a:solidFill>
                <a:latin typeface="Arial Narrow" panose="020B0606020202030204" pitchFamily="34" charset="0"/>
                <a:ea typeface="Times New Roman" panose="02020603050405020304" pitchFamily="18" charset="0"/>
                <a:cs typeface="Arial" panose="020B0604020202020204" pitchFamily="34" charset="0"/>
              </a:rPr>
              <a:t> </a:t>
            </a:r>
            <a:endParaRPr lang="de-DE" sz="1200" dirty="0">
              <a:solidFill>
                <a:schemeClr val="tx1"/>
              </a:solidFill>
              <a:latin typeface="Times New Roman" panose="02020603050405020304" pitchFamily="18" charset="0"/>
              <a:ea typeface="Times New Roman" panose="02020603050405020304" pitchFamily="18" charset="0"/>
            </a:endParaRPr>
          </a:p>
          <a:p>
            <a:pPr>
              <a:spcAft>
                <a:spcPts val="0"/>
              </a:spcAft>
            </a:pPr>
            <a:r>
              <a:rPr lang="de-DE" sz="1200" dirty="0">
                <a:solidFill>
                  <a:schemeClr val="tx1"/>
                </a:solidFill>
                <a:latin typeface="Times New Roman" panose="02020603050405020304" pitchFamily="18" charset="0"/>
                <a:ea typeface="Times New Roman" panose="02020603050405020304" pitchFamily="18" charset="0"/>
              </a:rPr>
              <a:t> </a:t>
            </a:r>
          </a:p>
          <a:p>
            <a:pPr>
              <a:spcAft>
                <a:spcPts val="0"/>
              </a:spcAft>
            </a:pPr>
            <a:r>
              <a:rPr lang="de-DE" sz="1200" dirty="0">
                <a:solidFill>
                  <a:schemeClr val="tx1"/>
                </a:solidFill>
                <a:latin typeface="Times New Roman" panose="02020603050405020304" pitchFamily="18" charset="0"/>
                <a:ea typeface="Times New Roman" panose="02020603050405020304" pitchFamily="18" charset="0"/>
              </a:rPr>
              <a:t> </a:t>
            </a:r>
          </a:p>
        </p:txBody>
      </p:sp>
      <p:sp>
        <p:nvSpPr>
          <p:cNvPr id="13" name="Textfeld 12">
            <a:extLst>
              <a:ext uri="{FF2B5EF4-FFF2-40B4-BE49-F238E27FC236}">
                <a16:creationId xmlns:a16="http://schemas.microsoft.com/office/drawing/2014/main" id="{B740FCA9-A7AA-4A08-9587-C311A60FE76F}"/>
              </a:ext>
            </a:extLst>
          </p:cNvPr>
          <p:cNvSpPr txBox="1"/>
          <p:nvPr/>
        </p:nvSpPr>
        <p:spPr>
          <a:xfrm>
            <a:off x="165102" y="1615468"/>
            <a:ext cx="5891434" cy="5083571"/>
          </a:xfrm>
          <a:prstGeom prst="rect">
            <a:avLst/>
          </a:prstGeom>
          <a:noFill/>
        </p:spPr>
        <p:txBody>
          <a:bodyPr wrap="square" rtlCol="0">
            <a:spAutoFit/>
          </a:bodyPr>
          <a:lstStyle/>
          <a:p>
            <a:pPr algn="ctr">
              <a:lnSpc>
                <a:spcPts val="3600"/>
              </a:lnSpc>
              <a:spcAft>
                <a:spcPts val="0"/>
              </a:spcAft>
            </a:pPr>
            <a:r>
              <a:rPr lang="de-DE" sz="1400" b="1" kern="0" dirty="0">
                <a:solidFill>
                  <a:srgbClr val="225FBA"/>
                </a:solidFill>
                <a:latin typeface="Arial" panose="020B0604020202020204" pitchFamily="34" charset="0"/>
                <a:ea typeface="Times New Roman" panose="02020603050405020304" pitchFamily="18" charset="0"/>
                <a:cs typeface="Times New Roman" panose="02020603050405020304" pitchFamily="18" charset="0"/>
              </a:rPr>
              <a:t>Erweiterte Förderung und Betreuung (</a:t>
            </a:r>
            <a:r>
              <a:rPr lang="de-DE" sz="1400" b="1" kern="0" dirty="0" err="1">
                <a:solidFill>
                  <a:srgbClr val="225FBA"/>
                </a:solidFill>
                <a:latin typeface="Arial" panose="020B0604020202020204" pitchFamily="34" charset="0"/>
                <a:ea typeface="Times New Roman" panose="02020603050405020304" pitchFamily="18" charset="0"/>
                <a:cs typeface="Times New Roman" panose="02020603050405020304" pitchFamily="18" charset="0"/>
              </a:rPr>
              <a:t>eFöB</a:t>
            </a:r>
            <a:r>
              <a:rPr lang="de-DE" sz="1400" b="1" kern="0" dirty="0">
                <a:solidFill>
                  <a:srgbClr val="225FBA"/>
                </a:solidFill>
                <a:latin typeface="Arial" panose="020B0604020202020204" pitchFamily="34" charset="0"/>
                <a:ea typeface="Times New Roman" panose="02020603050405020304" pitchFamily="18" charset="0"/>
                <a:cs typeface="Times New Roman" panose="02020603050405020304" pitchFamily="18" charset="0"/>
              </a:rPr>
              <a:t>)                                                                          </a:t>
            </a: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a:lnSpc>
                <a:spcPts val="1725"/>
              </a:lnSpc>
              <a:spcAft>
                <a:spcPts val="0"/>
              </a:spcAft>
            </a:pPr>
            <a:r>
              <a:rPr lang="de-DE" sz="13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Die Hauptmann-von-Köpenick Grundschule ist eine offene Ganztagsschule mit erweiterter Förderung und Betreuung (</a:t>
            </a:r>
            <a:r>
              <a:rPr lang="de-DE" sz="1300" kern="0" dirty="0" err="1">
                <a:solidFill>
                  <a:srgbClr val="3B3B3B"/>
                </a:solidFill>
                <a:latin typeface="Arial" panose="020B0604020202020204" pitchFamily="34" charset="0"/>
                <a:ea typeface="Times New Roman" panose="02020603050405020304" pitchFamily="18" charset="0"/>
                <a:cs typeface="Times New Roman" panose="02020603050405020304" pitchFamily="18" charset="0"/>
              </a:rPr>
              <a:t>eFöB</a:t>
            </a:r>
            <a:r>
              <a:rPr lang="de-DE" sz="13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 Diese Form bietet eine </a:t>
            </a:r>
            <a:r>
              <a:rPr lang="de-DE" sz="1300" b="1"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verlässliche Betreuung von 07.30 - 13.30 Uhr.</a:t>
            </a:r>
            <a:r>
              <a:rPr lang="de-DE" sz="13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  </a:t>
            </a:r>
            <a:endParaRPr lang="de-DE" sz="1300" kern="100" dirty="0">
              <a:latin typeface="Calibri" panose="020F0502020204030204" pitchFamily="34" charset="0"/>
              <a:ea typeface="Calibri" panose="020F0502020204030204" pitchFamily="34" charset="0"/>
              <a:cs typeface="Times New Roman" panose="02020603050405020304" pitchFamily="18" charset="0"/>
            </a:endParaRPr>
          </a:p>
          <a:p>
            <a:pPr>
              <a:lnSpc>
                <a:spcPts val="1875"/>
              </a:lnSpc>
              <a:spcAft>
                <a:spcPts val="0"/>
              </a:spcAft>
            </a:pPr>
            <a:endPar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endParaRPr>
          </a:p>
          <a:p>
            <a:pPr algn="ctr">
              <a:lnSpc>
                <a:spcPts val="1875"/>
              </a:lnSpc>
              <a:spcAft>
                <a:spcPts val="0"/>
              </a:spcAft>
            </a:pPr>
            <a:r>
              <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Der OGB umfasst folgende </a:t>
            </a:r>
            <a:r>
              <a:rPr lang="de-DE" sz="1400" b="1"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Betreuungszeiten</a:t>
            </a:r>
            <a:r>
              <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  </a:t>
            </a:r>
          </a:p>
          <a:p>
            <a:pPr algn="ctr">
              <a:lnSpc>
                <a:spcPts val="1875"/>
              </a:lnSpc>
              <a:spcAft>
                <a:spcPts val="0"/>
              </a:spcAft>
            </a:pP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marL="2171700" lvl="4" indent="-342900">
              <a:lnSpc>
                <a:spcPts val="1875"/>
              </a:lnSpc>
              <a:buFont typeface="Symbol" panose="05050102010706020507" pitchFamily="18" charset="2"/>
              <a:buChar char=""/>
            </a:pPr>
            <a:r>
              <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06.00 bis 7.30 Uhr			 </a:t>
            </a: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marL="2171700" lvl="4" indent="-342900">
              <a:lnSpc>
                <a:spcPts val="1875"/>
              </a:lnSpc>
              <a:buFont typeface="Symbol" panose="05050102010706020507" pitchFamily="18" charset="2"/>
              <a:buChar char=""/>
            </a:pPr>
            <a:r>
              <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13.30 bis 16.00 Uhr		</a:t>
            </a: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marL="2171700" lvl="4" indent="-342900">
              <a:lnSpc>
                <a:spcPts val="1875"/>
              </a:lnSpc>
              <a:buFont typeface="Symbol" panose="05050102010706020507" pitchFamily="18" charset="2"/>
              <a:buChar char=""/>
            </a:pPr>
            <a:r>
              <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16.00 bis 18.00 Uhr</a:t>
            </a: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marL="2171700" lvl="4" indent="-342900">
              <a:lnSpc>
                <a:spcPts val="1875"/>
              </a:lnSpc>
              <a:buFont typeface="Symbol" panose="05050102010706020507" pitchFamily="18" charset="2"/>
              <a:buChar char=""/>
            </a:pPr>
            <a:r>
              <a:rPr lang="de-DE" sz="1400" kern="0" dirty="0">
                <a:solidFill>
                  <a:srgbClr val="3B3B3B"/>
                </a:solidFill>
                <a:latin typeface="Arial" panose="020B0604020202020204" pitchFamily="34" charset="0"/>
                <a:ea typeface="Times New Roman" panose="02020603050405020304" pitchFamily="18" charset="0"/>
                <a:cs typeface="Times New Roman" panose="02020603050405020304" pitchFamily="18" charset="0"/>
              </a:rPr>
              <a:t>Ferienbetreuung​</a:t>
            </a: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a:lnSpc>
                <a:spcPts val="1875"/>
              </a:lnSpc>
              <a:spcAft>
                <a:spcPts val="0"/>
              </a:spcAft>
            </a:pPr>
            <a:endParaRPr lang="de-DE" sz="1200" kern="100" dirty="0">
              <a:latin typeface="Arial" panose="020B0604020202020204" pitchFamily="34" charset="0"/>
              <a:ea typeface="Calibri" panose="020F0502020204030204" pitchFamily="34" charset="0"/>
              <a:cs typeface="Arial" panose="020B0604020202020204" pitchFamily="34" charset="0"/>
            </a:endParaRPr>
          </a:p>
          <a:p>
            <a:pPr>
              <a:lnSpc>
                <a:spcPts val="1875"/>
              </a:lnSpc>
              <a:spcAft>
                <a:spcPts val="0"/>
              </a:spcAft>
            </a:pPr>
            <a:r>
              <a:rPr lang="de-DE" sz="1300" kern="100" dirty="0">
                <a:latin typeface="Arial" panose="020B0604020202020204" pitchFamily="34" charset="0"/>
                <a:ea typeface="Calibri" panose="020F0502020204030204" pitchFamily="34" charset="0"/>
                <a:cs typeface="Arial" panose="020B0604020202020204" pitchFamily="34" charset="0"/>
              </a:rPr>
              <a:t>In der </a:t>
            </a:r>
            <a:r>
              <a:rPr lang="de-DE" sz="1300" b="1" kern="100" dirty="0">
                <a:latin typeface="Arial" panose="020B0604020202020204" pitchFamily="34" charset="0"/>
                <a:ea typeface="Calibri" panose="020F0502020204030204" pitchFamily="34" charset="0"/>
                <a:cs typeface="Arial" panose="020B0604020202020204" pitchFamily="34" charset="0"/>
              </a:rPr>
              <a:t>ganzheitlichen Bildung</a:t>
            </a:r>
            <a:r>
              <a:rPr lang="de-DE" sz="1300" kern="100" dirty="0">
                <a:latin typeface="Arial" panose="020B0604020202020204" pitchFamily="34" charset="0"/>
                <a:ea typeface="Calibri" panose="020F0502020204030204" pitchFamily="34" charset="0"/>
                <a:cs typeface="Arial" panose="020B0604020202020204" pitchFamily="34" charset="0"/>
              </a:rPr>
              <a:t> fördern wir die sozialen, emotionalen, motorischen und kognitiven Fähigkeiten und Fertigkeiten eines jeden Kindes. Ein Schwerpunkt unserer pädagogischen Arbeit ist die Entwicklung von Selbstständigkeit und der soziale Umgang miteinander. Wir wollen den Kindern, auch außerhalb des Unterrichts, einen ganztägigen Lebens- und Lernort bieten, sodass sie ihre Befähigungen erproben und entfalten können. Dabei sehen wir uns als Ansprechpartner, Vertrauensperson und Wegbegleiter der Kinder. </a:t>
            </a:r>
          </a:p>
        </p:txBody>
      </p:sp>
      <p:sp>
        <p:nvSpPr>
          <p:cNvPr id="14" name="Textfeld 13">
            <a:extLst>
              <a:ext uri="{FF2B5EF4-FFF2-40B4-BE49-F238E27FC236}">
                <a16:creationId xmlns:a16="http://schemas.microsoft.com/office/drawing/2014/main" id="{CACE16C0-D277-424B-B79A-AAE3FA5D7FEE}"/>
              </a:ext>
            </a:extLst>
          </p:cNvPr>
          <p:cNvSpPr txBox="1"/>
          <p:nvPr/>
        </p:nvSpPr>
        <p:spPr>
          <a:xfrm>
            <a:off x="6130673" y="1741684"/>
            <a:ext cx="5824881" cy="4939622"/>
          </a:xfrm>
          <a:prstGeom prst="rect">
            <a:avLst/>
          </a:prstGeom>
          <a:noFill/>
        </p:spPr>
        <p:txBody>
          <a:bodyPr wrap="square" rtlCol="0">
            <a:spAutoFit/>
          </a:bodyPr>
          <a:lstStyle/>
          <a:p>
            <a:pPr lvl="0">
              <a:lnSpc>
                <a:spcPts val="1875"/>
              </a:lnSpc>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Um diese Kinder zu befähigen, ihren Alltag selbstständig gestalten zu können, bieten wir folgende </a:t>
            </a:r>
            <a:r>
              <a:rPr lang="de-DE" sz="1200" b="1" kern="100" dirty="0">
                <a:solidFill>
                  <a:prstClr val="black"/>
                </a:solidFill>
                <a:latin typeface="Arial" panose="020B0604020202020204" pitchFamily="34" charset="0"/>
                <a:ea typeface="Calibri" panose="020F0502020204030204" pitchFamily="34" charset="0"/>
                <a:cs typeface="Arial" panose="020B0604020202020204" pitchFamily="34" charset="0"/>
              </a:rPr>
              <a:t>individuelle Hilfe und Unterstützung</a:t>
            </a: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 an: </a:t>
            </a:r>
          </a:p>
          <a:p>
            <a:pPr lvl="0">
              <a:lnSpc>
                <a:spcPts val="1875"/>
              </a:lnSpc>
            </a:pPr>
            <a:endPar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ts val="1875"/>
              </a:lnSpc>
              <a:buFont typeface="Symbol" panose="05050102010706020507" pitchFamily="18" charset="2"/>
              <a:buChar char=""/>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Rückzugs- und Gesprächsangebote für alle Kinder mit einem Bedarf an intensiverer Betreuung </a:t>
            </a:r>
          </a:p>
          <a:p>
            <a:pPr marL="342900" lvl="0" indent="-342900">
              <a:lnSpc>
                <a:spcPts val="1875"/>
              </a:lnSpc>
              <a:buFont typeface="Symbol" panose="05050102010706020507" pitchFamily="18" charset="2"/>
              <a:buChar char=""/>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Hilfe bei der Bewältigung von Frustration, Misserfolgen und Konflikten </a:t>
            </a:r>
          </a:p>
          <a:p>
            <a:pPr marL="342900" lvl="0" indent="-342900">
              <a:lnSpc>
                <a:spcPts val="1875"/>
              </a:lnSpc>
              <a:buFont typeface="Symbol" panose="05050102010706020507" pitchFamily="18" charset="2"/>
              <a:buChar char=""/>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Projekte zur Förderung der ganzheitlichen Entwicklung </a:t>
            </a:r>
          </a:p>
          <a:p>
            <a:pPr marL="342900" lvl="0" indent="-342900">
              <a:lnSpc>
                <a:spcPts val="1875"/>
              </a:lnSpc>
              <a:buFont typeface="Symbol" panose="05050102010706020507" pitchFamily="18" charset="2"/>
              <a:buChar char=""/>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Kommunikation und Beratung mit Kolleg*innen bei auftretenden Problemen </a:t>
            </a:r>
          </a:p>
          <a:p>
            <a:pPr marL="342900" lvl="0" indent="-342900">
              <a:lnSpc>
                <a:spcPts val="1875"/>
              </a:lnSpc>
              <a:buFont typeface="Symbol" panose="05050102010706020507" pitchFamily="18" charset="2"/>
              <a:buChar char=""/>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Intensive Elternarbeit </a:t>
            </a:r>
          </a:p>
          <a:p>
            <a:pPr marL="342900" lvl="0" indent="-342900">
              <a:lnSpc>
                <a:spcPts val="1875"/>
              </a:lnSpc>
              <a:buFont typeface="Symbol" panose="05050102010706020507" pitchFamily="18" charset="2"/>
              <a:buChar char=""/>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Zusammenarbeit mit Schulsozialarbeit, </a:t>
            </a:r>
            <a:r>
              <a:rPr lang="de-DE" sz="1200" kern="100" dirty="0" err="1">
                <a:solidFill>
                  <a:prstClr val="black"/>
                </a:solidFill>
                <a:latin typeface="Arial" panose="020B0604020202020204" pitchFamily="34" charset="0"/>
                <a:ea typeface="Calibri" panose="020F0502020204030204" pitchFamily="34" charset="0"/>
                <a:cs typeface="Arial" panose="020B0604020202020204" pitchFamily="34" charset="0"/>
              </a:rPr>
              <a:t>Sonderpädagog</a:t>
            </a: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*innen, Schulpsychologisches Beratungszentrum (SIBUZ), Jugendämtern, Therapeuten, Kitas, Klassen- und Fachlehrer*innen, Integrationserzieher*innen </a:t>
            </a:r>
          </a:p>
          <a:p>
            <a:pPr marL="342900" lvl="0" indent="-342900">
              <a:lnSpc>
                <a:spcPts val="1875"/>
              </a:lnSpc>
              <a:buFont typeface="Symbol" panose="05050102010706020507" pitchFamily="18" charset="2"/>
              <a:buChar char=""/>
            </a:pPr>
            <a:endPar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nSpc>
                <a:spcPts val="1875"/>
              </a:lnSpc>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Die </a:t>
            </a:r>
            <a:r>
              <a:rPr lang="de-DE" sz="1200" b="1" kern="100" dirty="0">
                <a:solidFill>
                  <a:prstClr val="black"/>
                </a:solidFill>
                <a:latin typeface="Arial" panose="020B0604020202020204" pitchFamily="34" charset="0"/>
                <a:ea typeface="Calibri" panose="020F0502020204030204" pitchFamily="34" charset="0"/>
                <a:cs typeface="Arial" panose="020B0604020202020204" pitchFamily="34" charset="0"/>
              </a:rPr>
              <a:t>Betreuung</a:t>
            </a: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 findet in allen Schulgebäuden und zum Teil in Doppelnutzung der Klassenräume statt. Im Flachbau finden sowohl der Früh- und Spätdienst als auch die Ferienbetreuung statt.</a:t>
            </a:r>
          </a:p>
          <a:p>
            <a:pPr lvl="0">
              <a:lnSpc>
                <a:spcPts val="1875"/>
              </a:lnSpc>
            </a:pPr>
            <a:r>
              <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rPr>
              <a:t>Mittwoch und Freitag sind geplante Ausflugstage. </a:t>
            </a:r>
            <a:r>
              <a:rPr lang="de-DE" sz="1200" dirty="0">
                <a:latin typeface="Arial" panose="020B0604020202020204" pitchFamily="34" charset="0"/>
                <a:ea typeface="Calibri" panose="020F0502020204030204" pitchFamily="34" charset="0"/>
                <a:cs typeface="Arial" panose="020B0604020202020204" pitchFamily="34" charset="0"/>
              </a:rPr>
              <a:t>Wir besuchen gern die Ninja Hall, gehen ins Kino oder in die Bude und nutzen die zahlreichen Spielplätze in der Umgebung</a:t>
            </a:r>
            <a:endParaRPr lang="de-DE" sz="1200" kern="1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
        <p:nvSpPr>
          <p:cNvPr id="15" name="Pfeil: nach rechts 14">
            <a:extLst>
              <a:ext uri="{FF2B5EF4-FFF2-40B4-BE49-F238E27FC236}">
                <a16:creationId xmlns:a16="http://schemas.microsoft.com/office/drawing/2014/main" id="{CED12426-C96C-40D3-BE98-17913F2D4FB5}"/>
              </a:ext>
            </a:extLst>
          </p:cNvPr>
          <p:cNvSpPr/>
          <p:nvPr/>
        </p:nvSpPr>
        <p:spPr>
          <a:xfrm>
            <a:off x="9637776" y="6281268"/>
            <a:ext cx="2432306" cy="50252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hlinkClick r:id="rId7"/>
            <a:extLst>
              <a:ext uri="{FF2B5EF4-FFF2-40B4-BE49-F238E27FC236}">
                <a16:creationId xmlns:a16="http://schemas.microsoft.com/office/drawing/2014/main" id="{5E8A7F09-6F41-4EBB-B745-09698F8124D9}"/>
              </a:ext>
            </a:extLst>
          </p:cNvPr>
          <p:cNvSpPr txBox="1"/>
          <p:nvPr/>
        </p:nvSpPr>
        <p:spPr>
          <a:xfrm>
            <a:off x="9570935" y="6401724"/>
            <a:ext cx="2565988" cy="261610"/>
          </a:xfrm>
          <a:prstGeom prst="rect">
            <a:avLst/>
          </a:prstGeom>
          <a:noFill/>
        </p:spPr>
        <p:txBody>
          <a:bodyPr wrap="square" rtlCol="0">
            <a:spAutoFit/>
          </a:bodyPr>
          <a:lstStyle/>
          <a:p>
            <a:r>
              <a:rPr lang="de-DE" sz="1100" dirty="0">
                <a:latin typeface="Arial" panose="020B0604020202020204" pitchFamily="34" charset="0"/>
                <a:cs typeface="Arial" panose="020B0604020202020204" pitchFamily="34" charset="0"/>
              </a:rPr>
              <a:t>Hier finden Sie weitere Informationen.</a:t>
            </a:r>
          </a:p>
        </p:txBody>
      </p:sp>
      <p:pic>
        <p:nvPicPr>
          <p:cNvPr id="17" name="Grafik 16">
            <a:extLst>
              <a:ext uri="{FF2B5EF4-FFF2-40B4-BE49-F238E27FC236}">
                <a16:creationId xmlns:a16="http://schemas.microsoft.com/office/drawing/2014/main" id="{045E5B88-9DA9-40EB-B010-CE95D9CAB1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057" y="614768"/>
            <a:ext cx="827210" cy="846905"/>
          </a:xfrm>
          <a:prstGeom prst="rect">
            <a:avLst/>
          </a:prstGeom>
        </p:spPr>
      </p:pic>
    </p:spTree>
    <p:extLst>
      <p:ext uri="{BB962C8B-B14F-4D97-AF65-F5344CB8AC3E}">
        <p14:creationId xmlns:p14="http://schemas.microsoft.com/office/powerpoint/2010/main" val="2087535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749299" y="228518"/>
            <a:ext cx="10694985" cy="1019989"/>
          </a:xfrm>
          <a:solidFill>
            <a:srgbClr val="F7E8B5">
              <a:alpha val="82000"/>
            </a:srgbClr>
          </a:solidFill>
        </p:spPr>
        <p:txBody>
          <a:bodyPr>
            <a:normAutofit fontScale="90000"/>
          </a:bodyPr>
          <a:lstStyle/>
          <a:p>
            <a:br>
              <a:rPr lang="de-DE" b="1" dirty="0"/>
            </a:br>
            <a:r>
              <a:rPr lang="de-DE" sz="4000" b="1" dirty="0"/>
              <a:t>Schulbezogene Sozialarbeit an der HVK Grundschule</a:t>
            </a:r>
            <a:br>
              <a:rPr lang="de-DE" sz="3200" dirty="0"/>
            </a:br>
            <a:endParaRPr lang="de-DE" dirty="0"/>
          </a:p>
        </p:txBody>
      </p:sp>
      <p:sp>
        <p:nvSpPr>
          <p:cNvPr id="4" name="Rechteck 3">
            <a:extLst>
              <a:ext uri="{FF2B5EF4-FFF2-40B4-BE49-F238E27FC236}">
                <a16:creationId xmlns:a16="http://schemas.microsoft.com/office/drawing/2014/main" id="{1F9684DD-42AD-4BC2-BFFC-3EA1A1D6915A}"/>
              </a:ext>
            </a:extLst>
          </p:cNvPr>
          <p:cNvSpPr/>
          <p:nvPr/>
        </p:nvSpPr>
        <p:spPr>
          <a:xfrm>
            <a:off x="282592" y="1669998"/>
            <a:ext cx="6435708" cy="4999381"/>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AF75B0F-C902-4688-A870-D8ADC9AEA0AD}"/>
              </a:ext>
            </a:extLst>
          </p:cNvPr>
          <p:cNvSpPr/>
          <p:nvPr/>
        </p:nvSpPr>
        <p:spPr>
          <a:xfrm>
            <a:off x="523873" y="1248508"/>
            <a:ext cx="11363325" cy="461665"/>
          </a:xfrm>
          <a:prstGeom prst="rect">
            <a:avLst/>
          </a:prstGeom>
        </p:spPr>
        <p:txBody>
          <a:bodyPr wrap="square">
            <a:spAutoFit/>
          </a:bodyPr>
          <a:lstStyle/>
          <a:p>
            <a:pPr>
              <a:spcAft>
                <a:spcPts val="0"/>
              </a:spcAft>
            </a:pPr>
            <a:r>
              <a:rPr lang="de-DE" sz="1400" dirty="0">
                <a:latin typeface="Arial" panose="020B0604020202020204" pitchFamily="34" charset="0"/>
                <a:ea typeface="Times New Roman" panose="02020603050405020304" pitchFamily="18" charset="0"/>
              </a:rPr>
              <a:t> </a:t>
            </a:r>
            <a:endParaRPr lang="de-DE" sz="1000" dirty="0">
              <a:latin typeface="Times New Roman" panose="02020603050405020304" pitchFamily="18" charset="0"/>
              <a:ea typeface="Times New Roman" panose="02020603050405020304" pitchFamily="18" charset="0"/>
            </a:endParaRPr>
          </a:p>
          <a:p>
            <a:pPr>
              <a:spcAft>
                <a:spcPts val="0"/>
              </a:spcAft>
            </a:pPr>
            <a:r>
              <a:rPr lang="de-DE" sz="1000" dirty="0">
                <a:latin typeface="Times New Roman" panose="02020603050405020304" pitchFamily="18" charset="0"/>
                <a:ea typeface="Times New Roman" panose="02020603050405020304" pitchFamily="18" charset="0"/>
              </a:rPr>
              <a:t> </a:t>
            </a:r>
          </a:p>
        </p:txBody>
      </p:sp>
      <p:sp>
        <p:nvSpPr>
          <p:cNvPr id="3" name="Textfeld 2">
            <a:extLst>
              <a:ext uri="{FF2B5EF4-FFF2-40B4-BE49-F238E27FC236}">
                <a16:creationId xmlns:a16="http://schemas.microsoft.com/office/drawing/2014/main" id="{368FAA59-EFFD-4D45-948E-23D2DB85669F}"/>
              </a:ext>
            </a:extLst>
          </p:cNvPr>
          <p:cNvSpPr txBox="1"/>
          <p:nvPr/>
        </p:nvSpPr>
        <p:spPr>
          <a:xfrm>
            <a:off x="1628773" y="7556451"/>
            <a:ext cx="11144254" cy="553998"/>
          </a:xfrm>
          <a:prstGeom prst="rect">
            <a:avLst/>
          </a:prstGeom>
          <a:noFill/>
        </p:spPr>
        <p:txBody>
          <a:bodyPr wrap="square" rtlCol="0">
            <a:spAutoFit/>
          </a:bodyPr>
          <a:lstStyle/>
          <a:p>
            <a:r>
              <a:rPr lang="de-DE" sz="1200" dirty="0"/>
              <a:t>  </a:t>
            </a:r>
            <a:endParaRPr lang="de-DE" sz="1400" dirty="0"/>
          </a:p>
          <a:p>
            <a:endParaRPr lang="de-DE" dirty="0"/>
          </a:p>
        </p:txBody>
      </p:sp>
      <p:sp>
        <p:nvSpPr>
          <p:cNvPr id="6" name="Textfeld 5">
            <a:extLst>
              <a:ext uri="{FF2B5EF4-FFF2-40B4-BE49-F238E27FC236}">
                <a16:creationId xmlns:a16="http://schemas.microsoft.com/office/drawing/2014/main" id="{1E3CBAED-0B0F-4C60-BB5B-06BE179066C0}"/>
              </a:ext>
            </a:extLst>
          </p:cNvPr>
          <p:cNvSpPr txBox="1"/>
          <p:nvPr/>
        </p:nvSpPr>
        <p:spPr>
          <a:xfrm>
            <a:off x="405628" y="1706615"/>
            <a:ext cx="6107896" cy="4770537"/>
          </a:xfrm>
          <a:prstGeom prst="rect">
            <a:avLst/>
          </a:prstGeom>
          <a:noFill/>
        </p:spPr>
        <p:txBody>
          <a:bodyPr wrap="square" rtlCol="0">
            <a:spAutoFit/>
          </a:bodyPr>
          <a:lstStyle/>
          <a:p>
            <a:pPr algn="ctr"/>
            <a:r>
              <a:rPr lang="de-DE" b="1" u="sng" dirty="0">
                <a:latin typeface="Arial" panose="020B0604020202020204" pitchFamily="34" charset="0"/>
                <a:cs typeface="Arial" panose="020B0604020202020204" pitchFamily="34" charset="0"/>
              </a:rPr>
              <a:t>Angebote/Aufgaben</a:t>
            </a:r>
          </a:p>
          <a:p>
            <a:endParaRPr lang="de-DE" sz="1200" dirty="0">
              <a:latin typeface="Arial" panose="020B0604020202020204" pitchFamily="34" charset="0"/>
              <a:cs typeface="Arial" panose="020B0604020202020204" pitchFamily="34" charset="0"/>
            </a:endParaRPr>
          </a:p>
          <a:p>
            <a:pPr lvl="0"/>
            <a:r>
              <a:rPr lang="de-DE" sz="1200" b="1" dirty="0">
                <a:latin typeface="Arial" panose="020B0604020202020204" pitchFamily="34" charset="0"/>
                <a:cs typeface="Arial" panose="020B0604020202020204" pitchFamily="34" charset="0"/>
              </a:rPr>
              <a:t>Angebote für Schüler*innen:</a:t>
            </a:r>
            <a:endParaRPr lang="de-DE" sz="1200" dirty="0">
              <a:latin typeface="Arial" panose="020B0604020202020204" pitchFamily="34" charset="0"/>
              <a:cs typeface="Arial" panose="020B0604020202020204" pitchFamily="34" charset="0"/>
            </a:endParaRPr>
          </a:p>
          <a:p>
            <a:pPr lvl="1"/>
            <a:r>
              <a:rPr lang="de-DE" sz="1200" dirty="0">
                <a:latin typeface="Arial" panose="020B0604020202020204" pitchFamily="34" charset="0"/>
                <a:cs typeface="Arial" panose="020B0604020202020204" pitchFamily="34" charset="0"/>
              </a:rPr>
              <a:t>Konfliktbearbeitung</a:t>
            </a:r>
          </a:p>
          <a:p>
            <a:pPr lvl="1"/>
            <a:r>
              <a:rPr lang="de-DE" sz="1200" dirty="0">
                <a:latin typeface="Arial" panose="020B0604020202020204" pitchFamily="34" charset="0"/>
                <a:cs typeface="Arial" panose="020B0604020202020204" pitchFamily="34" charset="0"/>
              </a:rPr>
              <a:t>Krisenbegleitung</a:t>
            </a:r>
          </a:p>
          <a:p>
            <a:pPr lvl="1"/>
            <a:r>
              <a:rPr lang="de-DE" sz="1200" dirty="0">
                <a:latin typeface="Arial" panose="020B0604020202020204" pitchFamily="34" charset="0"/>
                <a:cs typeface="Arial" panose="020B0604020202020204" pitchFamily="34" charset="0"/>
              </a:rPr>
              <a:t>Schuldistanz</a:t>
            </a:r>
          </a:p>
          <a:p>
            <a:pPr lvl="0"/>
            <a:r>
              <a:rPr lang="de-DE" sz="1200" b="1" dirty="0">
                <a:latin typeface="Arial" panose="020B0604020202020204" pitchFamily="34" charset="0"/>
                <a:cs typeface="Arial" panose="020B0604020202020204" pitchFamily="34" charset="0"/>
              </a:rPr>
              <a:t>Angebote für Lehrer*innen und Erzieher*innen:</a:t>
            </a:r>
            <a:endParaRPr lang="de-DE" sz="1200" dirty="0">
              <a:latin typeface="Arial" panose="020B0604020202020204" pitchFamily="34" charset="0"/>
              <a:cs typeface="Arial" panose="020B0604020202020204" pitchFamily="34" charset="0"/>
            </a:endParaRPr>
          </a:p>
          <a:p>
            <a:pPr lvl="1"/>
            <a:r>
              <a:rPr lang="de-DE" sz="1200" dirty="0">
                <a:latin typeface="Arial" panose="020B0604020202020204" pitchFamily="34" charset="0"/>
                <a:cs typeface="Arial" panose="020B0604020202020204" pitchFamily="34" charset="0"/>
              </a:rPr>
              <a:t>Beratung</a:t>
            </a:r>
          </a:p>
          <a:p>
            <a:pPr lvl="1"/>
            <a:r>
              <a:rPr lang="de-DE" sz="1200" dirty="0">
                <a:latin typeface="Arial" panose="020B0604020202020204" pitchFamily="34" charset="0"/>
                <a:cs typeface="Arial" panose="020B0604020202020204" pitchFamily="34" charset="0"/>
              </a:rPr>
              <a:t>Begleitung von Elterngesprächen, Schulhilfekonferenzen….</a:t>
            </a:r>
          </a:p>
          <a:p>
            <a:pPr lvl="0"/>
            <a:r>
              <a:rPr lang="de-DE" sz="1200" b="1" dirty="0">
                <a:latin typeface="Arial" panose="020B0604020202020204" pitchFamily="34" charset="0"/>
                <a:cs typeface="Arial" panose="020B0604020202020204" pitchFamily="34" charset="0"/>
              </a:rPr>
              <a:t>Angebote für Eltern/Sorgeberechtigte:</a:t>
            </a:r>
            <a:endParaRPr lang="de-DE" sz="1200" dirty="0">
              <a:latin typeface="Arial" panose="020B0604020202020204" pitchFamily="34" charset="0"/>
              <a:cs typeface="Arial" panose="020B0604020202020204" pitchFamily="34" charset="0"/>
            </a:endParaRPr>
          </a:p>
          <a:p>
            <a:pPr lvl="1"/>
            <a:r>
              <a:rPr lang="de-DE" sz="1200" dirty="0">
                <a:latin typeface="Arial" panose="020B0604020202020204" pitchFamily="34" charset="0"/>
                <a:cs typeface="Arial" panose="020B0604020202020204" pitchFamily="34" charset="0"/>
              </a:rPr>
              <a:t>Beratung</a:t>
            </a:r>
          </a:p>
          <a:p>
            <a:pPr lvl="1"/>
            <a:r>
              <a:rPr lang="de-DE" sz="1200" dirty="0">
                <a:latin typeface="Arial" panose="020B0604020202020204" pitchFamily="34" charset="0"/>
                <a:cs typeface="Arial" panose="020B0604020202020204" pitchFamily="34" charset="0"/>
              </a:rPr>
              <a:t>Gespräche</a:t>
            </a:r>
          </a:p>
          <a:p>
            <a:pPr lvl="1"/>
            <a:r>
              <a:rPr lang="de-DE" sz="1200" dirty="0">
                <a:latin typeface="Arial" panose="020B0604020202020204" pitchFamily="34" charset="0"/>
                <a:cs typeface="Arial" panose="020B0604020202020204" pitchFamily="34" charset="0"/>
              </a:rPr>
              <a:t>Vermittlung und Begleitung</a:t>
            </a:r>
          </a:p>
          <a:p>
            <a:pPr lvl="0"/>
            <a:r>
              <a:rPr lang="de-DE" sz="1200" b="1" dirty="0">
                <a:latin typeface="Arial" panose="020B0604020202020204" pitchFamily="34" charset="0"/>
                <a:cs typeface="Arial" panose="020B0604020202020204" pitchFamily="34" charset="0"/>
              </a:rPr>
              <a:t>Kooperation:</a:t>
            </a:r>
            <a:endParaRPr lang="de-DE" sz="1200" dirty="0">
              <a:latin typeface="Arial" panose="020B0604020202020204" pitchFamily="34" charset="0"/>
              <a:cs typeface="Arial" panose="020B0604020202020204" pitchFamily="34" charset="0"/>
            </a:endParaRPr>
          </a:p>
          <a:p>
            <a:pPr lvl="1"/>
            <a:r>
              <a:rPr lang="de-DE" sz="1200" dirty="0">
                <a:latin typeface="Arial" panose="020B0604020202020204" pitchFamily="34" charset="0"/>
                <a:cs typeface="Arial" panose="020B0604020202020204" pitchFamily="34" charset="0"/>
              </a:rPr>
              <a:t>Teilnahme an verschiedenen schulinternen Sitzungen wie GK, GEV, Einschulung etc.</a:t>
            </a:r>
          </a:p>
          <a:p>
            <a:pPr lvl="1"/>
            <a:r>
              <a:rPr lang="de-DE" sz="1200" dirty="0">
                <a:latin typeface="Arial" panose="020B0604020202020204" pitchFamily="34" charset="0"/>
                <a:cs typeface="Arial" panose="020B0604020202020204" pitchFamily="34" charset="0"/>
              </a:rPr>
              <a:t>Regelmäßige Absprache mit Schulleitung</a:t>
            </a:r>
          </a:p>
          <a:p>
            <a:pPr lvl="1"/>
            <a:r>
              <a:rPr lang="de-DE" sz="1200" dirty="0">
                <a:latin typeface="Arial" panose="020B0604020202020204" pitchFamily="34" charset="0"/>
                <a:cs typeface="Arial" panose="020B0604020202020204" pitchFamily="34" charset="0"/>
              </a:rPr>
              <a:t>schulinterne Vernetzungsrunde TRIDEM </a:t>
            </a:r>
          </a:p>
          <a:p>
            <a:pPr lvl="0"/>
            <a:r>
              <a:rPr lang="de-DE" sz="1200" b="1" dirty="0">
                <a:latin typeface="Arial" panose="020B0604020202020204" pitchFamily="34" charset="0"/>
                <a:cs typeface="Arial" panose="020B0604020202020204" pitchFamily="34" charset="0"/>
              </a:rPr>
              <a:t>Vernetzung im Sozialraum</a:t>
            </a:r>
            <a:endParaRPr lang="de-DE" sz="1200" dirty="0">
              <a:latin typeface="Arial" panose="020B0604020202020204" pitchFamily="34" charset="0"/>
              <a:cs typeface="Arial" panose="020B0604020202020204" pitchFamily="34" charset="0"/>
            </a:endParaRPr>
          </a:p>
          <a:p>
            <a:pPr lvl="1"/>
            <a:r>
              <a:rPr lang="de-DE" sz="1200" dirty="0">
                <a:latin typeface="Arial" panose="020B0604020202020204" pitchFamily="34" charset="0"/>
                <a:cs typeface="Arial" panose="020B0604020202020204" pitchFamily="34" charset="0"/>
              </a:rPr>
              <a:t>Kennenlernen verschiedener Jugendfreizeiteinrichtungen</a:t>
            </a:r>
          </a:p>
          <a:p>
            <a:pPr lvl="1"/>
            <a:r>
              <a:rPr lang="de-DE" sz="1200" dirty="0">
                <a:latin typeface="Arial" panose="020B0604020202020204" pitchFamily="34" charset="0"/>
                <a:cs typeface="Arial" panose="020B0604020202020204" pitchFamily="34" charset="0"/>
              </a:rPr>
              <a:t>Bekanntmachen im Kiez</a:t>
            </a:r>
          </a:p>
          <a:p>
            <a:pPr lvl="0"/>
            <a:r>
              <a:rPr lang="de-DE" sz="1200" b="1" dirty="0">
                <a:latin typeface="Arial" panose="020B0604020202020204" pitchFamily="34" charset="0"/>
                <a:cs typeface="Arial" panose="020B0604020202020204" pitchFamily="34" charset="0"/>
              </a:rPr>
              <a:t>Öffentlichkeitsarbeit:</a:t>
            </a:r>
            <a:endParaRPr lang="de-DE" sz="1200" dirty="0">
              <a:latin typeface="Arial" panose="020B0604020202020204" pitchFamily="34" charset="0"/>
              <a:cs typeface="Arial" panose="020B0604020202020204" pitchFamily="34" charset="0"/>
            </a:endParaRPr>
          </a:p>
          <a:p>
            <a:pPr lvl="1"/>
            <a:r>
              <a:rPr lang="de-DE" sz="1200" dirty="0">
                <a:latin typeface="Arial" panose="020B0604020202020204" pitchFamily="34" charset="0"/>
                <a:cs typeface="Arial" panose="020B0604020202020204" pitchFamily="34" charset="0"/>
              </a:rPr>
              <a:t>Website der Schule</a:t>
            </a:r>
          </a:p>
          <a:p>
            <a:pPr lvl="1"/>
            <a:r>
              <a:rPr lang="de-DE" sz="1200" dirty="0">
                <a:latin typeface="Arial" panose="020B0604020202020204" pitchFamily="34" charset="0"/>
                <a:cs typeface="Arial" panose="020B0604020202020204" pitchFamily="34" charset="0"/>
              </a:rPr>
              <a:t>Aushang im Schulhaus</a:t>
            </a:r>
          </a:p>
          <a:p>
            <a:pPr lvl="1"/>
            <a:r>
              <a:rPr lang="de-DE" sz="1200" dirty="0">
                <a:latin typeface="Arial" panose="020B0604020202020204" pitchFamily="34" charset="0"/>
                <a:cs typeface="Arial" panose="020B0604020202020204" pitchFamily="34" charset="0"/>
              </a:rPr>
              <a:t>Vorstellen in allen Klassen und bei Schulveranstaltungen</a:t>
            </a:r>
          </a:p>
        </p:txBody>
      </p:sp>
      <p:sp>
        <p:nvSpPr>
          <p:cNvPr id="8" name="Rechteck 7">
            <a:extLst>
              <a:ext uri="{FF2B5EF4-FFF2-40B4-BE49-F238E27FC236}">
                <a16:creationId xmlns:a16="http://schemas.microsoft.com/office/drawing/2014/main" id="{BD801EDF-5873-4169-BFA9-EAAA4ABA3110}"/>
              </a:ext>
            </a:extLst>
          </p:cNvPr>
          <p:cNvSpPr/>
          <p:nvPr/>
        </p:nvSpPr>
        <p:spPr>
          <a:xfrm>
            <a:off x="7318377" y="2901347"/>
            <a:ext cx="4340223" cy="2953353"/>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u="sng" dirty="0">
                <a:solidFill>
                  <a:schemeClr val="tx1"/>
                </a:solidFill>
                <a:latin typeface="Arial" panose="020B0604020202020204" pitchFamily="34" charset="0"/>
                <a:cs typeface="Arial" panose="020B0604020202020204" pitchFamily="34" charset="0"/>
              </a:rPr>
              <a:t>Außerdem:</a:t>
            </a:r>
          </a:p>
          <a:p>
            <a:pPr algn="ctr"/>
            <a:endParaRPr lang="de-DE" dirty="0">
              <a:solidFill>
                <a:schemeClr val="tx1"/>
              </a:solidFill>
              <a:latin typeface="Arial" panose="020B0604020202020204" pitchFamily="34" charset="0"/>
              <a:cs typeface="Arial" panose="020B0604020202020204" pitchFamily="34" charset="0"/>
            </a:endParaRPr>
          </a:p>
          <a:p>
            <a:pPr marL="285750" lvl="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Soziales Lernen in mehreren Klassen </a:t>
            </a:r>
          </a:p>
          <a:p>
            <a:pPr marL="285750" lvl="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Klassenrat in mehreren Klassen </a:t>
            </a:r>
          </a:p>
          <a:p>
            <a:pPr marL="285750" lvl="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Einzelförderungen</a:t>
            </a:r>
          </a:p>
          <a:p>
            <a:pPr marL="285750" lvl="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Konfliktlotsenausbildung</a:t>
            </a:r>
          </a:p>
          <a:p>
            <a:pPr marL="285750" lvl="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regelmäßige Sitzungen mit den Schülervertreter*innen</a:t>
            </a:r>
          </a:p>
          <a:p>
            <a:pPr marL="285750" lvl="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Teilnahme am Bezirksausschuss der Schülervertreter*innen</a:t>
            </a:r>
          </a:p>
        </p:txBody>
      </p:sp>
      <p:sp>
        <p:nvSpPr>
          <p:cNvPr id="9" name="Rechteck 8">
            <a:extLst>
              <a:ext uri="{FF2B5EF4-FFF2-40B4-BE49-F238E27FC236}">
                <a16:creationId xmlns:a16="http://schemas.microsoft.com/office/drawing/2014/main" id="{3676A291-3153-4BF6-B249-5906989BFEDF}"/>
              </a:ext>
            </a:extLst>
          </p:cNvPr>
          <p:cNvSpPr/>
          <p:nvPr/>
        </p:nvSpPr>
        <p:spPr>
          <a:xfrm>
            <a:off x="6937371" y="1417225"/>
            <a:ext cx="4949827" cy="1315405"/>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latin typeface="Arial" panose="020B0604020202020204" pitchFamily="34" charset="0"/>
                <a:cs typeface="Arial" panose="020B0604020202020204" pitchFamily="34" charset="0"/>
              </a:rPr>
              <a:t>Unser SBS-Team bietet umfassende sozialpädagogische Unterstützung, Beratung und Förderung für Schüler*innen, Eltern, Lehrkräfte und Erzieher*innen an.</a:t>
            </a:r>
            <a:endParaRPr lang="de-DE" sz="2000" dirty="0">
              <a:solidFill>
                <a:schemeClr val="tx1"/>
              </a:solidFill>
              <a:latin typeface="Arial" panose="020B0604020202020204" pitchFamily="34" charset="0"/>
              <a:cs typeface="Arial" panose="020B0604020202020204" pitchFamily="34" charset="0"/>
            </a:endParaRPr>
          </a:p>
        </p:txBody>
      </p:sp>
      <p:pic>
        <p:nvPicPr>
          <p:cNvPr id="11" name="Grafik 10">
            <a:extLst>
              <a:ext uri="{FF2B5EF4-FFF2-40B4-BE49-F238E27FC236}">
                <a16:creationId xmlns:a16="http://schemas.microsoft.com/office/drawing/2014/main" id="{EFA9056B-1D3D-4FF0-A87E-8FA37C408F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815" y="1797528"/>
            <a:ext cx="1582745" cy="1582745"/>
          </a:xfrm>
          <a:prstGeom prst="rect">
            <a:avLst/>
          </a:prstGeom>
        </p:spPr>
      </p:pic>
      <p:sp>
        <p:nvSpPr>
          <p:cNvPr id="10" name="Pfeil: nach rechts 9">
            <a:hlinkClick r:id="rId4"/>
            <a:extLst>
              <a:ext uri="{FF2B5EF4-FFF2-40B4-BE49-F238E27FC236}">
                <a16:creationId xmlns:a16="http://schemas.microsoft.com/office/drawing/2014/main" id="{8A996820-899A-40B8-AA6D-2C6F17E6E367}"/>
              </a:ext>
            </a:extLst>
          </p:cNvPr>
          <p:cNvSpPr/>
          <p:nvPr/>
        </p:nvSpPr>
        <p:spPr>
          <a:xfrm>
            <a:off x="8841784" y="6238068"/>
            <a:ext cx="2526224" cy="5037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8A80DDA4-B12D-4A4F-9AA7-142E11E9D3DB}"/>
              </a:ext>
            </a:extLst>
          </p:cNvPr>
          <p:cNvSpPr txBox="1"/>
          <p:nvPr/>
        </p:nvSpPr>
        <p:spPr>
          <a:xfrm>
            <a:off x="8826964" y="6350204"/>
            <a:ext cx="2541044" cy="261610"/>
          </a:xfrm>
          <a:prstGeom prst="rect">
            <a:avLst/>
          </a:prstGeom>
          <a:noFill/>
        </p:spPr>
        <p:txBody>
          <a:bodyPr wrap="square" rtlCol="0">
            <a:spAutoFit/>
          </a:bodyPr>
          <a:lstStyle/>
          <a:p>
            <a:r>
              <a:rPr lang="de-DE" sz="1100" dirty="0">
                <a:latin typeface="Arial" panose="020B0604020202020204" pitchFamily="34" charset="0"/>
                <a:cs typeface="Arial" panose="020B0604020202020204" pitchFamily="34" charset="0"/>
              </a:rPr>
              <a:t>Hier finden Sie weitere Informationen.</a:t>
            </a:r>
          </a:p>
        </p:txBody>
      </p:sp>
      <p:grpSp>
        <p:nvGrpSpPr>
          <p:cNvPr id="13" name="Gruppieren 12">
            <a:extLst>
              <a:ext uri="{FF2B5EF4-FFF2-40B4-BE49-F238E27FC236}">
                <a16:creationId xmlns:a16="http://schemas.microsoft.com/office/drawing/2014/main" id="{565088A6-FB5F-4DCE-95C9-5DD14C4815D2}"/>
              </a:ext>
            </a:extLst>
          </p:cNvPr>
          <p:cNvGrpSpPr/>
          <p:nvPr/>
        </p:nvGrpSpPr>
        <p:grpSpPr>
          <a:xfrm>
            <a:off x="11303950" y="71760"/>
            <a:ext cx="731520" cy="666752"/>
            <a:chOff x="8321040" y="7345580"/>
            <a:chExt cx="731520" cy="666752"/>
          </a:xfrm>
        </p:grpSpPr>
        <p:sp>
          <p:nvSpPr>
            <p:cNvPr id="14" name="Rechteck: abgerundete Ecken 13">
              <a:extLst>
                <a:ext uri="{FF2B5EF4-FFF2-40B4-BE49-F238E27FC236}">
                  <a16:creationId xmlns:a16="http://schemas.microsoft.com/office/drawing/2014/main" id="{CE4CE205-5158-420F-8F4E-6C81D3F97A34}"/>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Grafik 14" descr="Zuhause">
              <a:hlinkClick r:id="rId5" action="ppaction://hlinksldjump"/>
              <a:extLst>
                <a:ext uri="{FF2B5EF4-FFF2-40B4-BE49-F238E27FC236}">
                  <a16:creationId xmlns:a16="http://schemas.microsoft.com/office/drawing/2014/main" id="{434B71FE-B7BC-4E38-8DEB-3D410C5F8F2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53424" y="7345580"/>
              <a:ext cx="666752" cy="666752"/>
            </a:xfrm>
            <a:prstGeom prst="rect">
              <a:avLst/>
            </a:prstGeom>
          </p:spPr>
        </p:pic>
      </p:grpSp>
      <p:pic>
        <p:nvPicPr>
          <p:cNvPr id="16" name="Grafik 15">
            <a:extLst>
              <a:ext uri="{FF2B5EF4-FFF2-40B4-BE49-F238E27FC236}">
                <a16:creationId xmlns:a16="http://schemas.microsoft.com/office/drawing/2014/main" id="{38A292A8-243C-47D9-AEF0-40AF5D44F8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77524" y="5726360"/>
            <a:ext cx="827210" cy="846905"/>
          </a:xfrm>
          <a:prstGeom prst="rect">
            <a:avLst/>
          </a:prstGeom>
        </p:spPr>
      </p:pic>
    </p:spTree>
    <p:extLst>
      <p:ext uri="{BB962C8B-B14F-4D97-AF65-F5344CB8AC3E}">
        <p14:creationId xmlns:p14="http://schemas.microsoft.com/office/powerpoint/2010/main" val="1708759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2432048" y="188912"/>
            <a:ext cx="7327900" cy="776288"/>
          </a:xfrm>
          <a:solidFill>
            <a:srgbClr val="F7E8B5">
              <a:alpha val="82000"/>
            </a:srgbClr>
          </a:solidFill>
        </p:spPr>
        <p:txBody>
          <a:bodyPr>
            <a:normAutofit fontScale="90000"/>
          </a:bodyPr>
          <a:lstStyle/>
          <a:p>
            <a:r>
              <a:rPr lang="de-DE" dirty="0"/>
              <a:t>Vernetzung und Kooperationen</a:t>
            </a:r>
          </a:p>
        </p:txBody>
      </p:sp>
      <p:sp>
        <p:nvSpPr>
          <p:cNvPr id="4" name="Rechteck 3">
            <a:extLst>
              <a:ext uri="{FF2B5EF4-FFF2-40B4-BE49-F238E27FC236}">
                <a16:creationId xmlns:a16="http://schemas.microsoft.com/office/drawing/2014/main" id="{1F9684DD-42AD-4BC2-BFFC-3EA1A1D6915A}"/>
              </a:ext>
            </a:extLst>
          </p:cNvPr>
          <p:cNvSpPr/>
          <p:nvPr/>
        </p:nvSpPr>
        <p:spPr>
          <a:xfrm>
            <a:off x="1130299" y="1560879"/>
            <a:ext cx="9931398" cy="3412392"/>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Kooperation mit unterschiedlichen Kitas des </a:t>
            </a:r>
            <a:r>
              <a:rPr lang="de-DE" dirty="0" err="1">
                <a:solidFill>
                  <a:schemeClr val="tx1"/>
                </a:solidFill>
                <a:latin typeface="Arial" panose="020B0604020202020204" pitchFamily="34" charset="0"/>
                <a:cs typeface="Arial" panose="020B0604020202020204" pitchFamily="34" charset="0"/>
              </a:rPr>
              <a:t>Einzuggebietes</a:t>
            </a:r>
            <a:r>
              <a:rPr lang="de-DE" dirty="0">
                <a:solidFill>
                  <a:schemeClr val="tx1"/>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Kooperation mit dem Emmy-</a:t>
            </a:r>
            <a:r>
              <a:rPr lang="de-DE" dirty="0" err="1">
                <a:solidFill>
                  <a:schemeClr val="tx1"/>
                </a:solidFill>
                <a:latin typeface="Arial" panose="020B0604020202020204" pitchFamily="34" charset="0"/>
                <a:cs typeface="Arial" panose="020B0604020202020204" pitchFamily="34" charset="0"/>
              </a:rPr>
              <a:t>Nöther</a:t>
            </a:r>
            <a:r>
              <a:rPr lang="de-DE" dirty="0">
                <a:solidFill>
                  <a:schemeClr val="tx1"/>
                </a:solidFill>
                <a:latin typeface="Arial" panose="020B0604020202020204" pitchFamily="34" charset="0"/>
                <a:cs typeface="Arial" panose="020B0604020202020204" pitchFamily="34" charset="0"/>
              </a:rPr>
              <a:t>-Gymnasium („Schlauste Klasse in Treptow/Köpenick“)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Tanzschule </a:t>
            </a:r>
            <a:r>
              <a:rPr lang="de-DE" dirty="0" err="1">
                <a:solidFill>
                  <a:schemeClr val="tx1"/>
                </a:solidFill>
                <a:latin typeface="Arial" panose="020B0604020202020204" pitchFamily="34" charset="0"/>
                <a:cs typeface="Arial" panose="020B0604020202020204" pitchFamily="34" charset="0"/>
              </a:rPr>
              <a:t>Alongè</a:t>
            </a:r>
            <a:r>
              <a:rPr lang="de-DE" dirty="0">
                <a:solidFill>
                  <a:schemeClr val="tx1"/>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1. FC Union (Mädchen-Fußball)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Holz-Werkstatt Mahlsdorf TJB e.V.</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Mittelpunkt- Bibliothek Köpenick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Jugendverkehrsschule im FEZ Berlin </a:t>
            </a:r>
          </a:p>
          <a:p>
            <a:pPr marL="285750" indent="-285750">
              <a:buFont typeface="Wingdings" panose="05000000000000000000" pitchFamily="2" charset="2"/>
              <a:buChar char="§"/>
            </a:pPr>
            <a:r>
              <a:rPr lang="de-DE" dirty="0" err="1">
                <a:solidFill>
                  <a:schemeClr val="tx1"/>
                </a:solidFill>
                <a:latin typeface="Arial" panose="020B0604020202020204" pitchFamily="34" charset="0"/>
                <a:cs typeface="Arial" panose="020B0604020202020204" pitchFamily="34" charset="0"/>
              </a:rPr>
              <a:t>Baketball</a:t>
            </a:r>
            <a:r>
              <a:rPr lang="de-DE" dirty="0">
                <a:solidFill>
                  <a:schemeClr val="tx1"/>
                </a:solidFill>
                <a:latin typeface="Arial" panose="020B0604020202020204" pitchFamily="34" charset="0"/>
                <a:cs typeface="Arial" panose="020B0604020202020204" pitchFamily="34" charset="0"/>
              </a:rPr>
              <a:t>-Kooperation mit Alba-Berlin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Freilandlabor </a:t>
            </a:r>
            <a:r>
              <a:rPr lang="de-DE" dirty="0" err="1">
                <a:solidFill>
                  <a:schemeClr val="tx1"/>
                </a:solidFill>
                <a:latin typeface="Arial" panose="020B0604020202020204" pitchFamily="34" charset="0"/>
                <a:cs typeface="Arial" panose="020B0604020202020204" pitchFamily="34" charset="0"/>
              </a:rPr>
              <a:t>Kaniswall</a:t>
            </a:r>
            <a:r>
              <a:rPr lang="de-DE" dirty="0">
                <a:solidFill>
                  <a:schemeClr val="tx1"/>
                </a:solidFill>
                <a:latin typeface="Arial" panose="020B0604020202020204" pitchFamily="34" charset="0"/>
                <a:cs typeface="Arial" panose="020B0604020202020204" pitchFamily="34" charset="0"/>
              </a:rPr>
              <a:t> </a:t>
            </a:r>
          </a:p>
          <a:p>
            <a:pPr marL="285750" indent="-285750">
              <a:buFont typeface="Wingdings" panose="05000000000000000000" pitchFamily="2" charset="2"/>
              <a:buChar char="§"/>
            </a:pPr>
            <a:r>
              <a:rPr lang="de-DE" dirty="0">
                <a:solidFill>
                  <a:schemeClr val="tx1"/>
                </a:solidFill>
                <a:latin typeface="Arial" panose="020B0604020202020204" pitchFamily="34" charset="0"/>
                <a:cs typeface="Arial" panose="020B0604020202020204" pitchFamily="34" charset="0"/>
              </a:rPr>
              <a:t>Gewaltprävention und Verkehrsprojekte durch die Polizei und das Ordnungsamt</a:t>
            </a:r>
          </a:p>
        </p:txBody>
      </p:sp>
      <p:sp>
        <p:nvSpPr>
          <p:cNvPr id="3" name="Rechteck: abgerundete Ecken 2">
            <a:hlinkClick r:id="rId3"/>
            <a:extLst>
              <a:ext uri="{FF2B5EF4-FFF2-40B4-BE49-F238E27FC236}">
                <a16:creationId xmlns:a16="http://schemas.microsoft.com/office/drawing/2014/main" id="{0BC57898-77C6-459E-BECE-93DB1DA81092}"/>
              </a:ext>
            </a:extLst>
          </p:cNvPr>
          <p:cNvSpPr/>
          <p:nvPr/>
        </p:nvSpPr>
        <p:spPr>
          <a:xfrm>
            <a:off x="3073404" y="5568950"/>
            <a:ext cx="1892300"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Basketball</a:t>
            </a:r>
          </a:p>
        </p:txBody>
      </p:sp>
      <p:sp>
        <p:nvSpPr>
          <p:cNvPr id="8" name="Rechteck: abgerundete Ecken 7">
            <a:hlinkClick r:id="rId4"/>
            <a:extLst>
              <a:ext uri="{FF2B5EF4-FFF2-40B4-BE49-F238E27FC236}">
                <a16:creationId xmlns:a16="http://schemas.microsoft.com/office/drawing/2014/main" id="{7D52D796-CF33-4595-8FC4-277BA3F472F2}"/>
              </a:ext>
            </a:extLst>
          </p:cNvPr>
          <p:cNvSpPr/>
          <p:nvPr/>
        </p:nvSpPr>
        <p:spPr>
          <a:xfrm>
            <a:off x="5302252" y="5568950"/>
            <a:ext cx="1892300"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Segeln</a:t>
            </a:r>
          </a:p>
        </p:txBody>
      </p:sp>
      <p:sp>
        <p:nvSpPr>
          <p:cNvPr id="9" name="Rechteck: abgerundete Ecken 8">
            <a:hlinkClick r:id="rId5"/>
            <a:extLst>
              <a:ext uri="{FF2B5EF4-FFF2-40B4-BE49-F238E27FC236}">
                <a16:creationId xmlns:a16="http://schemas.microsoft.com/office/drawing/2014/main" id="{3456F06E-15AB-476B-A251-C641BDB7CB58}"/>
              </a:ext>
            </a:extLst>
          </p:cNvPr>
          <p:cNvSpPr/>
          <p:nvPr/>
        </p:nvSpPr>
        <p:spPr>
          <a:xfrm>
            <a:off x="7531100" y="5568950"/>
            <a:ext cx="1892300"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latin typeface="Arial" panose="020B0604020202020204" pitchFamily="34" charset="0"/>
                <a:cs typeface="Arial" panose="020B0604020202020204" pitchFamily="34" charset="0"/>
              </a:rPr>
              <a:t>Qwan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Ki</a:t>
            </a:r>
            <a:r>
              <a:rPr lang="de-DE" dirty="0">
                <a:latin typeface="Arial" panose="020B0604020202020204" pitchFamily="34" charset="0"/>
                <a:cs typeface="Arial" panose="020B0604020202020204" pitchFamily="34" charset="0"/>
              </a:rPr>
              <a:t> Do</a:t>
            </a:r>
          </a:p>
        </p:txBody>
      </p:sp>
      <p:sp>
        <p:nvSpPr>
          <p:cNvPr id="10" name="Rechteck: abgerundete Ecken 9">
            <a:extLst>
              <a:ext uri="{FF2B5EF4-FFF2-40B4-BE49-F238E27FC236}">
                <a16:creationId xmlns:a16="http://schemas.microsoft.com/office/drawing/2014/main" id="{86A0C86E-8E9A-484F-B05E-A50CADEF30BD}"/>
              </a:ext>
            </a:extLst>
          </p:cNvPr>
          <p:cNvSpPr/>
          <p:nvPr/>
        </p:nvSpPr>
        <p:spPr>
          <a:xfrm>
            <a:off x="9759948" y="5568950"/>
            <a:ext cx="1892300"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Musikschule</a:t>
            </a:r>
            <a:r>
              <a:rPr lang="de-DE" dirty="0">
                <a:solidFill>
                  <a:schemeClr val="bg1"/>
                </a:solidFill>
                <a:latin typeface="Arial" panose="020B0604020202020204" pitchFamily="34" charset="0"/>
                <a:cs typeface="Arial" panose="020B0604020202020204" pitchFamily="34" charset="0"/>
              </a:rPr>
              <a:t>/ </a:t>
            </a:r>
            <a:r>
              <a:rPr lang="de-DE" dirty="0" err="1">
                <a:solidFill>
                  <a:schemeClr val="bg1"/>
                </a:solidFill>
                <a:latin typeface="Arial" panose="020B0604020202020204" pitchFamily="34" charset="0"/>
                <a:cs typeface="Arial" panose="020B0604020202020204" pitchFamily="34" charset="0"/>
              </a:rPr>
              <a:t>Gitarrre</a:t>
            </a:r>
            <a:endParaRPr lang="de-DE" dirty="0">
              <a:solidFill>
                <a:schemeClr val="bg1"/>
              </a:solidFill>
              <a:latin typeface="Arial" panose="020B0604020202020204" pitchFamily="34" charset="0"/>
              <a:cs typeface="Arial" panose="020B0604020202020204" pitchFamily="34" charset="0"/>
            </a:endParaRPr>
          </a:p>
        </p:txBody>
      </p:sp>
      <p:sp>
        <p:nvSpPr>
          <p:cNvPr id="11" name="Rechteck: abgerundete Ecken 10">
            <a:hlinkClick r:id="rId7"/>
            <a:extLst>
              <a:ext uri="{FF2B5EF4-FFF2-40B4-BE49-F238E27FC236}">
                <a16:creationId xmlns:a16="http://schemas.microsoft.com/office/drawing/2014/main" id="{ED7BFC84-5F65-422C-BCBB-C57D5A939319}"/>
              </a:ext>
            </a:extLst>
          </p:cNvPr>
          <p:cNvSpPr/>
          <p:nvPr/>
        </p:nvSpPr>
        <p:spPr>
          <a:xfrm>
            <a:off x="711200" y="5568950"/>
            <a:ext cx="1892300" cy="647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atin typeface="Arial" panose="020B0604020202020204" pitchFamily="34" charset="0"/>
                <a:cs typeface="Arial" panose="020B0604020202020204" pitchFamily="34" charset="0"/>
              </a:rPr>
              <a:t>Tanzschule Tanzstern</a:t>
            </a:r>
          </a:p>
        </p:txBody>
      </p:sp>
      <p:grpSp>
        <p:nvGrpSpPr>
          <p:cNvPr id="12" name="Gruppieren 11">
            <a:extLst>
              <a:ext uri="{FF2B5EF4-FFF2-40B4-BE49-F238E27FC236}">
                <a16:creationId xmlns:a16="http://schemas.microsoft.com/office/drawing/2014/main" id="{82595541-2C56-4070-80DD-00916FE853FC}"/>
              </a:ext>
            </a:extLst>
          </p:cNvPr>
          <p:cNvGrpSpPr/>
          <p:nvPr/>
        </p:nvGrpSpPr>
        <p:grpSpPr>
          <a:xfrm>
            <a:off x="11256418" y="133051"/>
            <a:ext cx="731520" cy="666752"/>
            <a:chOff x="8321040" y="7345580"/>
            <a:chExt cx="731520" cy="666752"/>
          </a:xfrm>
        </p:grpSpPr>
        <p:sp>
          <p:nvSpPr>
            <p:cNvPr id="13" name="Rechteck: abgerundete Ecken 12">
              <a:extLst>
                <a:ext uri="{FF2B5EF4-FFF2-40B4-BE49-F238E27FC236}">
                  <a16:creationId xmlns:a16="http://schemas.microsoft.com/office/drawing/2014/main" id="{5C745C86-8332-4CDB-B2E1-41C288D3F180}"/>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Zuhause">
              <a:hlinkClick r:id="rId8" action="ppaction://hlinksldjump"/>
              <a:extLst>
                <a:ext uri="{FF2B5EF4-FFF2-40B4-BE49-F238E27FC236}">
                  <a16:creationId xmlns:a16="http://schemas.microsoft.com/office/drawing/2014/main" id="{958F18C9-D6AD-4532-B3C7-EEDE2D90A07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53424" y="7345580"/>
              <a:ext cx="666752" cy="666752"/>
            </a:xfrm>
            <a:prstGeom prst="rect">
              <a:avLst/>
            </a:prstGeom>
          </p:spPr>
        </p:pic>
      </p:grpSp>
      <p:pic>
        <p:nvPicPr>
          <p:cNvPr id="15" name="Grafik 14">
            <a:extLst>
              <a:ext uri="{FF2B5EF4-FFF2-40B4-BE49-F238E27FC236}">
                <a16:creationId xmlns:a16="http://schemas.microsoft.com/office/drawing/2014/main" id="{05956E7C-5C08-41C9-9A7E-2EED0D30DF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062" y="188912"/>
            <a:ext cx="827210" cy="846905"/>
          </a:xfrm>
          <a:prstGeom prst="rect">
            <a:avLst/>
          </a:prstGeom>
        </p:spPr>
      </p:pic>
    </p:spTree>
    <p:extLst>
      <p:ext uri="{BB962C8B-B14F-4D97-AF65-F5344CB8AC3E}">
        <p14:creationId xmlns:p14="http://schemas.microsoft.com/office/powerpoint/2010/main" val="42059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3945403" y="180719"/>
            <a:ext cx="4534568" cy="776288"/>
          </a:xfrm>
          <a:solidFill>
            <a:srgbClr val="F7E8B5">
              <a:alpha val="82000"/>
            </a:srgbClr>
          </a:solidFill>
        </p:spPr>
        <p:txBody>
          <a:bodyPr>
            <a:normAutofit fontScale="90000"/>
          </a:bodyPr>
          <a:lstStyle/>
          <a:p>
            <a:pPr algn="ctr"/>
            <a:r>
              <a:rPr lang="de-DE" dirty="0"/>
              <a:t>Das Kleingedruckte</a:t>
            </a:r>
          </a:p>
        </p:txBody>
      </p:sp>
      <p:sp>
        <p:nvSpPr>
          <p:cNvPr id="4" name="Rechteck 3">
            <a:extLst>
              <a:ext uri="{FF2B5EF4-FFF2-40B4-BE49-F238E27FC236}">
                <a16:creationId xmlns:a16="http://schemas.microsoft.com/office/drawing/2014/main" id="{1F9684DD-42AD-4BC2-BFFC-3EA1A1D6915A}"/>
              </a:ext>
            </a:extLst>
          </p:cNvPr>
          <p:cNvSpPr/>
          <p:nvPr/>
        </p:nvSpPr>
        <p:spPr>
          <a:xfrm>
            <a:off x="2236906" y="1871787"/>
            <a:ext cx="7396952" cy="4322184"/>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CAF75B0F-C902-4688-A870-D8ADC9AEA0AD}"/>
              </a:ext>
            </a:extLst>
          </p:cNvPr>
          <p:cNvSpPr/>
          <p:nvPr/>
        </p:nvSpPr>
        <p:spPr>
          <a:xfrm>
            <a:off x="2558142" y="3050341"/>
            <a:ext cx="3744687" cy="3046988"/>
          </a:xfrm>
          <a:prstGeom prst="rect">
            <a:avLst/>
          </a:prstGeom>
        </p:spPr>
        <p:txBody>
          <a:bodyPr wrap="square">
            <a:spAutoFit/>
          </a:bodyPr>
          <a:lstStyle/>
          <a:p>
            <a:pPr>
              <a:spcAft>
                <a:spcPts val="0"/>
              </a:spcAft>
            </a:pPr>
            <a:r>
              <a:rPr lang="de-DE" sz="1600" b="1" u="sng" dirty="0">
                <a:latin typeface="Arial" panose="020B0604020202020204" pitchFamily="34" charset="0"/>
                <a:ea typeface="Times New Roman" panose="02020603050405020304" pitchFamily="18" charset="0"/>
                <a:cs typeface="Arial" panose="020B0604020202020204" pitchFamily="34" charset="0"/>
              </a:rPr>
              <a:t>Quellen und Bildnachweise:</a:t>
            </a:r>
          </a:p>
          <a:p>
            <a:pPr>
              <a:spcAft>
                <a:spcPts val="0"/>
              </a:spcAft>
            </a:pPr>
            <a:endParaRPr lang="de-DE"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600" dirty="0">
                <a:latin typeface="Arial" panose="020B0604020202020204" pitchFamily="34" charset="0"/>
                <a:ea typeface="Times New Roman" panose="02020603050405020304" pitchFamily="18" charset="0"/>
                <a:cs typeface="Arial" panose="020B0604020202020204" pitchFamily="34" charset="0"/>
              </a:rPr>
              <a:t>Bild (Herzen-Lernen): Lisa </a:t>
            </a:r>
            <a:r>
              <a:rPr lang="de-DE" sz="1600" dirty="0" err="1">
                <a:latin typeface="Arial" panose="020B0604020202020204" pitchFamily="34" charset="0"/>
                <a:ea typeface="Times New Roman" panose="02020603050405020304" pitchFamily="18" charset="0"/>
                <a:cs typeface="Arial" panose="020B0604020202020204" pitchFamily="34" charset="0"/>
              </a:rPr>
              <a:t>Aisoto</a:t>
            </a:r>
            <a:endParaRPr lang="de-DE"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de-DE"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600" dirty="0">
                <a:latin typeface="Arial" panose="020B0604020202020204" pitchFamily="34" charset="0"/>
                <a:ea typeface="Times New Roman" panose="02020603050405020304" pitchFamily="18" charset="0"/>
                <a:cs typeface="Arial" panose="020B0604020202020204" pitchFamily="34" charset="0"/>
              </a:rPr>
              <a:t>Foto Schulgebäude: Herr Schmidt</a:t>
            </a:r>
          </a:p>
          <a:p>
            <a:pPr>
              <a:spcAft>
                <a:spcPts val="0"/>
              </a:spcAft>
            </a:pPr>
            <a:endParaRPr lang="de-DE"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600" b="1" u="sng" dirty="0">
                <a:latin typeface="Arial" panose="020B0604020202020204" pitchFamily="34" charset="0"/>
                <a:ea typeface="Times New Roman" panose="02020603050405020304" pitchFamily="18" charset="0"/>
                <a:cs typeface="Arial" panose="020B0604020202020204" pitchFamily="34" charset="0"/>
              </a:rPr>
              <a:t>Verantwortlichkeit:</a:t>
            </a:r>
          </a:p>
          <a:p>
            <a:pPr>
              <a:spcAft>
                <a:spcPts val="0"/>
              </a:spcAft>
            </a:pPr>
            <a:endParaRPr lang="de-DE" sz="16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600" dirty="0">
                <a:latin typeface="Arial" panose="020B0604020202020204" pitchFamily="34" charset="0"/>
                <a:ea typeface="Times New Roman" panose="02020603050405020304" pitchFamily="18" charset="0"/>
                <a:cs typeface="Arial" panose="020B0604020202020204" pitchFamily="34" charset="0"/>
              </a:rPr>
              <a:t>K. Habel</a:t>
            </a:r>
          </a:p>
          <a:p>
            <a:pPr>
              <a:spcAft>
                <a:spcPts val="0"/>
              </a:spcAft>
            </a:pPr>
            <a:r>
              <a:rPr lang="de-DE" sz="1600" dirty="0">
                <a:latin typeface="Arial" panose="020B0604020202020204" pitchFamily="34" charset="0"/>
                <a:ea typeface="Times New Roman" panose="02020603050405020304" pitchFamily="18" charset="0"/>
                <a:cs typeface="Arial" panose="020B0604020202020204" pitchFamily="34" charset="0"/>
              </a:rPr>
              <a:t>S. John</a:t>
            </a:r>
          </a:p>
          <a:p>
            <a:pPr>
              <a:spcAft>
                <a:spcPts val="0"/>
              </a:spcAft>
            </a:pPr>
            <a:r>
              <a:rPr lang="de-DE" sz="1600" dirty="0">
                <a:latin typeface="Arial" panose="020B0604020202020204" pitchFamily="34" charset="0"/>
                <a:ea typeface="Times New Roman" panose="02020603050405020304" pitchFamily="18" charset="0"/>
                <a:cs typeface="Arial" panose="020B0604020202020204" pitchFamily="34" charset="0"/>
              </a:rPr>
              <a:t>H. Hoffmann</a:t>
            </a:r>
          </a:p>
          <a:p>
            <a:pPr>
              <a:spcAft>
                <a:spcPts val="0"/>
              </a:spcAft>
            </a:pPr>
            <a:r>
              <a:rPr lang="de-DE" sz="1600" dirty="0">
                <a:latin typeface="Arial" panose="020B0604020202020204" pitchFamily="34" charset="0"/>
                <a:ea typeface="Times New Roman" panose="02020603050405020304" pitchFamily="18" charset="0"/>
                <a:cs typeface="Arial" panose="020B0604020202020204" pitchFamily="34" charset="0"/>
              </a:rPr>
              <a:t>M. Schmidt</a:t>
            </a:r>
          </a:p>
        </p:txBody>
      </p:sp>
      <p:grpSp>
        <p:nvGrpSpPr>
          <p:cNvPr id="9" name="Gruppieren 8">
            <a:extLst>
              <a:ext uri="{FF2B5EF4-FFF2-40B4-BE49-F238E27FC236}">
                <a16:creationId xmlns:a16="http://schemas.microsoft.com/office/drawing/2014/main" id="{D542F7E6-E3EA-4E13-B4A1-AEA2BA2FDB0F}"/>
              </a:ext>
            </a:extLst>
          </p:cNvPr>
          <p:cNvGrpSpPr/>
          <p:nvPr/>
        </p:nvGrpSpPr>
        <p:grpSpPr>
          <a:xfrm>
            <a:off x="11256418" y="133051"/>
            <a:ext cx="731520" cy="666752"/>
            <a:chOff x="8321040" y="7345580"/>
            <a:chExt cx="731520" cy="666752"/>
          </a:xfrm>
        </p:grpSpPr>
        <p:sp>
          <p:nvSpPr>
            <p:cNvPr id="10" name="Rechteck: abgerundete Ecken 9">
              <a:extLst>
                <a:ext uri="{FF2B5EF4-FFF2-40B4-BE49-F238E27FC236}">
                  <a16:creationId xmlns:a16="http://schemas.microsoft.com/office/drawing/2014/main" id="{8B6322D6-69F0-4985-869B-E7FBD6CEC5B4}"/>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Zuhause">
              <a:hlinkClick r:id="rId3" action="ppaction://hlinksldjump"/>
              <a:extLst>
                <a:ext uri="{FF2B5EF4-FFF2-40B4-BE49-F238E27FC236}">
                  <a16:creationId xmlns:a16="http://schemas.microsoft.com/office/drawing/2014/main" id="{9BCB0792-B33C-42C1-A77A-DC12FB33FA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8" name="Grafik 7">
            <a:extLst>
              <a:ext uri="{FF2B5EF4-FFF2-40B4-BE49-F238E27FC236}">
                <a16:creationId xmlns:a16="http://schemas.microsoft.com/office/drawing/2014/main" id="{3ECC758B-056B-404D-8A85-4FF4C5043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2971" y="1978106"/>
            <a:ext cx="1201094" cy="1229691"/>
          </a:xfrm>
          <a:prstGeom prst="rect">
            <a:avLst/>
          </a:prstGeom>
        </p:spPr>
      </p:pic>
    </p:spTree>
    <p:extLst>
      <p:ext uri="{BB962C8B-B14F-4D97-AF65-F5344CB8AC3E}">
        <p14:creationId xmlns:p14="http://schemas.microsoft.com/office/powerpoint/2010/main" val="2861256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5129212" y="173848"/>
            <a:ext cx="1933575" cy="776288"/>
          </a:xfrm>
          <a:solidFill>
            <a:srgbClr val="F7E8B5">
              <a:alpha val="82000"/>
            </a:srgbClr>
          </a:solidFill>
        </p:spPr>
        <p:txBody>
          <a:bodyPr/>
          <a:lstStyle/>
          <a:p>
            <a:r>
              <a:rPr lang="de-DE" dirty="0"/>
              <a:t>Leitbild</a:t>
            </a:r>
          </a:p>
        </p:txBody>
      </p:sp>
      <p:sp>
        <p:nvSpPr>
          <p:cNvPr id="4" name="Rechteck 3">
            <a:extLst>
              <a:ext uri="{FF2B5EF4-FFF2-40B4-BE49-F238E27FC236}">
                <a16:creationId xmlns:a16="http://schemas.microsoft.com/office/drawing/2014/main" id="{1F9684DD-42AD-4BC2-BFFC-3EA1A1D6915A}"/>
              </a:ext>
            </a:extLst>
          </p:cNvPr>
          <p:cNvSpPr/>
          <p:nvPr/>
        </p:nvSpPr>
        <p:spPr>
          <a:xfrm>
            <a:off x="209227" y="1069383"/>
            <a:ext cx="11778711" cy="5614769"/>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CAF75B0F-C902-4688-A870-D8ADC9AEA0AD}"/>
              </a:ext>
            </a:extLst>
          </p:cNvPr>
          <p:cNvSpPr/>
          <p:nvPr/>
        </p:nvSpPr>
        <p:spPr>
          <a:xfrm>
            <a:off x="414336" y="1196974"/>
            <a:ext cx="11363325" cy="5725157"/>
          </a:xfrm>
          <a:prstGeom prst="rect">
            <a:avLst/>
          </a:prstGeom>
        </p:spPr>
        <p:txBody>
          <a:bodyPr wrap="square">
            <a:spAutoFit/>
          </a:bodyPr>
          <a:lstStyle/>
          <a:p>
            <a:pPr marL="342900" lvl="0" indent="-342900" algn="ctr">
              <a:spcAft>
                <a:spcPts val="0"/>
              </a:spcAft>
              <a:buFont typeface="+mj-lt"/>
              <a:buAutoNum type="arabicPeriod"/>
            </a:pPr>
            <a:r>
              <a:rPr lang="de-DE" sz="1600" b="1" u="sng" dirty="0">
                <a:solidFill>
                  <a:srgbClr val="151817"/>
                </a:solidFill>
                <a:latin typeface="Arial" panose="020B0604020202020204" pitchFamily="34" charset="0"/>
                <a:ea typeface="Times New Roman" panose="02020603050405020304" pitchFamily="18" charset="0"/>
                <a:cs typeface="Arial" panose="020B0604020202020204" pitchFamily="34" charset="0"/>
              </a:rPr>
              <a:t>Leitbild unserer Schule</a:t>
            </a:r>
            <a:endParaRPr lang="de-DE" sz="1000" u="sng"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200" dirty="0">
                <a:latin typeface="Arial" panose="020B0604020202020204" pitchFamily="34" charset="0"/>
                <a:ea typeface="Times New Roman" panose="02020603050405020304" pitchFamily="18" charset="0"/>
                <a:cs typeface="Arial" panose="020B0604020202020204" pitchFamily="34" charset="0"/>
              </a:rPr>
              <a:t> </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600" dirty="0">
                <a:solidFill>
                  <a:srgbClr val="151817"/>
                </a:solidFill>
                <a:latin typeface="Arial" panose="020B0604020202020204" pitchFamily="34" charset="0"/>
                <a:ea typeface="Times New Roman" panose="02020603050405020304" pitchFamily="18" charset="0"/>
                <a:cs typeface="Arial" panose="020B0604020202020204" pitchFamily="34" charset="0"/>
              </a:rPr>
              <a:t>„Kinder machen nicht das, was wir sagen, sondern das, was wir tun!“</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lgn="ctr">
              <a:spcAft>
                <a:spcPts val="0"/>
              </a:spcAft>
            </a:pPr>
            <a:r>
              <a:rPr lang="de-DE" sz="1600" dirty="0">
                <a:solidFill>
                  <a:srgbClr val="151817"/>
                </a:solidFill>
                <a:latin typeface="Arial" panose="020B0604020202020204" pitchFamily="34" charset="0"/>
                <a:ea typeface="Times New Roman" panose="02020603050405020304" pitchFamily="18" charset="0"/>
                <a:cs typeface="Arial" panose="020B0604020202020204" pitchFamily="34" charset="0"/>
              </a:rPr>
              <a:t>(Jesper Juul)</a:t>
            </a:r>
          </a:p>
          <a:p>
            <a:pPr algn="ctr">
              <a:spcAft>
                <a:spcPts val="0"/>
              </a:spcAft>
            </a:pP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Kinder brauchen Vorbilder. Dazu gehören selbstverständlich die Familie, LehrerInnen und ErzieherInnen. Vorbilder finden sich aber auch im Klassenverband. Wir geben unseren Kindern die Möglichkeit, ihre eigenen Kompetenzen und Fähigkeiten zu erkennen, anzuwenden und weiter zu entwickeln.</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 </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Wir bestärken alle Kinder in ihrer Kreativität und Individualität und geben ihnen Hilfestellungen, die Herausforderungen des Alltags zu meistern. Verantwortung für sich und andere zu übernehmen, ist eine wichtige Aufgabe dafür.</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 </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Ein elementarer Bestandteil ist die Zusammenarbeit mit Eltern und Erziehungsberechtigten. Nur gemeinsam kann dafür Sorge getragen werden, dass Kinder Werte eines sozialen und gewaltfreien Miteinanders im Rahmen verbindlicher, demokratischer Schulregeln erfahren und verwirklichen.</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 </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Werte wie Toleranz, Ehrlichkeit, Rücksicht und Verlässlichkeit werden durch Vorleben der Erwachsenen an die Kinder weitergegeben. Wir realisieren dies in einem Schulklima, welches von Offenheit und Teamgeist geprägt ist, in dem Eltern, Kollegium und Kinder vertrauensvoll und produktiv zusammenarbeiten und sich wohl fühlen.</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solidFill>
                  <a:srgbClr val="151817"/>
                </a:solidFill>
                <a:latin typeface="Arial" panose="020B0604020202020204" pitchFamily="34" charset="0"/>
                <a:ea typeface="Times New Roman" panose="02020603050405020304" pitchFamily="18" charset="0"/>
                <a:cs typeface="Arial" panose="020B0604020202020204" pitchFamily="34" charset="0"/>
              </a:rPr>
              <a:t> </a:t>
            </a:r>
            <a:endParaRPr lang="de-DE" sz="1050" dirty="0">
              <a:solidFill>
                <a:srgbClr val="151817"/>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1000"/>
              </a:spcAft>
            </a:pPr>
            <a:r>
              <a:rPr lang="de-DE" sz="1400" dirty="0">
                <a:solidFill>
                  <a:srgbClr val="151817"/>
                </a:solidFill>
                <a:latin typeface="Arial" panose="020B0604020202020204" pitchFamily="34" charset="0"/>
                <a:ea typeface="Calibri" panose="020F0502020204030204" pitchFamily="34" charset="0"/>
                <a:cs typeface="Arial" panose="020B0604020202020204" pitchFamily="34" charset="0"/>
              </a:rPr>
              <a:t>Soziales Lernen und Demokratieerziehung sowie die Weiterentwicklung des schulinternen Curriculums sind seit der letzten Schul-Inspektion 2019 die Schwerpunkte unseres pädagogischen Handelns neben der Wissensvermittlung.</a:t>
            </a:r>
            <a:endParaRPr lang="de-DE" sz="2000" dirty="0">
              <a:solidFill>
                <a:srgbClr val="151817"/>
              </a:solidFill>
              <a:latin typeface="Arial" panose="020B0604020202020204" pitchFamily="34" charset="0"/>
              <a:cs typeface="Arial" panose="020B0604020202020204" pitchFamily="34" charset="0"/>
            </a:endParaRPr>
          </a:p>
          <a:p>
            <a:pPr>
              <a:spcAft>
                <a:spcPts val="0"/>
              </a:spcAft>
            </a:pPr>
            <a:r>
              <a:rPr lang="de-DE" sz="1400" dirty="0">
                <a:latin typeface="Arial" panose="020B0604020202020204" pitchFamily="34" charset="0"/>
                <a:ea typeface="Times New Roman" panose="02020603050405020304" pitchFamily="18" charset="0"/>
                <a:cs typeface="Arial" panose="020B0604020202020204" pitchFamily="34" charset="0"/>
              </a:rPr>
              <a:t> </a:t>
            </a:r>
            <a:endParaRPr lang="de-DE" sz="10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000" dirty="0">
                <a:latin typeface="Times New Roman" panose="02020603050405020304" pitchFamily="18" charset="0"/>
                <a:ea typeface="Times New Roman" panose="02020603050405020304" pitchFamily="18" charset="0"/>
              </a:rPr>
              <a:t> </a:t>
            </a:r>
          </a:p>
        </p:txBody>
      </p:sp>
      <p:grpSp>
        <p:nvGrpSpPr>
          <p:cNvPr id="8" name="Gruppieren 7">
            <a:extLst>
              <a:ext uri="{FF2B5EF4-FFF2-40B4-BE49-F238E27FC236}">
                <a16:creationId xmlns:a16="http://schemas.microsoft.com/office/drawing/2014/main" id="{EE2AB3A7-DD82-4088-942D-8BB221FA6CCA}"/>
              </a:ext>
            </a:extLst>
          </p:cNvPr>
          <p:cNvGrpSpPr/>
          <p:nvPr/>
        </p:nvGrpSpPr>
        <p:grpSpPr>
          <a:xfrm>
            <a:off x="11256418" y="133051"/>
            <a:ext cx="731520" cy="666752"/>
            <a:chOff x="8321040" y="7345580"/>
            <a:chExt cx="731520" cy="666752"/>
          </a:xfrm>
        </p:grpSpPr>
        <p:sp>
          <p:nvSpPr>
            <p:cNvPr id="3" name="Rechteck: abgerundete Ecken 2">
              <a:extLst>
                <a:ext uri="{FF2B5EF4-FFF2-40B4-BE49-F238E27FC236}">
                  <a16:creationId xmlns:a16="http://schemas.microsoft.com/office/drawing/2014/main" id="{637D1F9B-1C52-4168-BF8A-9553FBDA4282}"/>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descr="Zuhause">
              <a:hlinkClick r:id="rId3" action="ppaction://hlinksldjump"/>
              <a:extLst>
                <a:ext uri="{FF2B5EF4-FFF2-40B4-BE49-F238E27FC236}">
                  <a16:creationId xmlns:a16="http://schemas.microsoft.com/office/drawing/2014/main" id="{45F83EEF-2659-4CEF-867C-CC889A7598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9" name="Grafik 8">
            <a:extLst>
              <a:ext uri="{FF2B5EF4-FFF2-40B4-BE49-F238E27FC236}">
                <a16:creationId xmlns:a16="http://schemas.microsoft.com/office/drawing/2014/main" id="{30A15E21-CD31-4070-BFEA-8A839D52C8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36" y="1196974"/>
            <a:ext cx="827210" cy="846905"/>
          </a:xfrm>
          <a:prstGeom prst="rect">
            <a:avLst/>
          </a:prstGeom>
        </p:spPr>
      </p:pic>
    </p:spTree>
    <p:extLst>
      <p:ext uri="{BB962C8B-B14F-4D97-AF65-F5344CB8AC3E}">
        <p14:creationId xmlns:p14="http://schemas.microsoft.com/office/powerpoint/2010/main" val="3053553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4679761" y="173848"/>
            <a:ext cx="2426212" cy="776288"/>
          </a:xfrm>
          <a:solidFill>
            <a:srgbClr val="F7E8B5">
              <a:alpha val="82000"/>
            </a:srgbClr>
          </a:solidFill>
        </p:spPr>
        <p:txBody>
          <a:bodyPr>
            <a:normAutofit fontScale="90000"/>
          </a:bodyPr>
          <a:lstStyle/>
          <a:p>
            <a:pPr algn="ctr"/>
            <a:r>
              <a:rPr lang="de-DE" dirty="0"/>
              <a:t>Statistiken</a:t>
            </a:r>
          </a:p>
        </p:txBody>
      </p:sp>
      <p:sp>
        <p:nvSpPr>
          <p:cNvPr id="4" name="Rechteck 3">
            <a:extLst>
              <a:ext uri="{FF2B5EF4-FFF2-40B4-BE49-F238E27FC236}">
                <a16:creationId xmlns:a16="http://schemas.microsoft.com/office/drawing/2014/main" id="{1F9684DD-42AD-4BC2-BFFC-3EA1A1D6915A}"/>
              </a:ext>
            </a:extLst>
          </p:cNvPr>
          <p:cNvSpPr/>
          <p:nvPr/>
        </p:nvSpPr>
        <p:spPr>
          <a:xfrm>
            <a:off x="209228" y="1069383"/>
            <a:ext cx="11568434" cy="5614769"/>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CAF75B0F-C902-4688-A870-D8ADC9AEA0AD}"/>
              </a:ext>
            </a:extLst>
          </p:cNvPr>
          <p:cNvSpPr/>
          <p:nvPr/>
        </p:nvSpPr>
        <p:spPr>
          <a:xfrm>
            <a:off x="743918" y="1212993"/>
            <a:ext cx="3730412" cy="461665"/>
          </a:xfrm>
          <a:prstGeom prst="rect">
            <a:avLst/>
          </a:prstGeom>
        </p:spPr>
        <p:txBody>
          <a:bodyPr wrap="square">
            <a:spAutoFit/>
          </a:bodyPr>
          <a:lstStyle/>
          <a:p>
            <a:pPr>
              <a:spcAft>
                <a:spcPts val="0"/>
              </a:spcAft>
            </a:pPr>
            <a:r>
              <a:rPr lang="de-DE" sz="1400" dirty="0">
                <a:latin typeface="Arial" panose="020B0604020202020204" pitchFamily="34" charset="0"/>
                <a:ea typeface="Times New Roman" panose="02020603050405020304" pitchFamily="18" charset="0"/>
                <a:cs typeface="Arial" panose="020B0604020202020204" pitchFamily="34" charset="0"/>
              </a:rPr>
              <a:t>Entwicklung der Schülerzahlen seit </a:t>
            </a:r>
          </a:p>
          <a:p>
            <a:pPr>
              <a:spcAft>
                <a:spcPts val="0"/>
              </a:spcAft>
            </a:pPr>
            <a:r>
              <a:rPr lang="de-DE" sz="1000" dirty="0">
                <a:latin typeface="Times New Roman" panose="02020603050405020304" pitchFamily="18" charset="0"/>
                <a:ea typeface="Times New Roman" panose="02020603050405020304" pitchFamily="18" charset="0"/>
              </a:rPr>
              <a:t> </a:t>
            </a:r>
          </a:p>
        </p:txBody>
      </p:sp>
      <p:graphicFrame>
        <p:nvGraphicFramePr>
          <p:cNvPr id="3" name="Tabelle 2">
            <a:extLst>
              <a:ext uri="{FF2B5EF4-FFF2-40B4-BE49-F238E27FC236}">
                <a16:creationId xmlns:a16="http://schemas.microsoft.com/office/drawing/2014/main" id="{4C23C997-20F8-4689-956F-EF5458DF0FFD}"/>
              </a:ext>
            </a:extLst>
          </p:cNvPr>
          <p:cNvGraphicFramePr>
            <a:graphicFrameLocks noGrp="1"/>
          </p:cNvGraphicFramePr>
          <p:nvPr>
            <p:extLst>
              <p:ext uri="{D42A27DB-BD31-4B8C-83A1-F6EECF244321}">
                <p14:modId xmlns:p14="http://schemas.microsoft.com/office/powerpoint/2010/main" val="2381921897"/>
              </p:ext>
            </p:extLst>
          </p:nvPr>
        </p:nvGraphicFramePr>
        <p:xfrm>
          <a:off x="1179592" y="1818267"/>
          <a:ext cx="8128001" cy="74168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89294165"/>
                    </a:ext>
                  </a:extLst>
                </a:gridCol>
                <a:gridCol w="1161143">
                  <a:extLst>
                    <a:ext uri="{9D8B030D-6E8A-4147-A177-3AD203B41FA5}">
                      <a16:colId xmlns:a16="http://schemas.microsoft.com/office/drawing/2014/main" val="2638758417"/>
                    </a:ext>
                  </a:extLst>
                </a:gridCol>
                <a:gridCol w="1161143">
                  <a:extLst>
                    <a:ext uri="{9D8B030D-6E8A-4147-A177-3AD203B41FA5}">
                      <a16:colId xmlns:a16="http://schemas.microsoft.com/office/drawing/2014/main" val="641890252"/>
                    </a:ext>
                  </a:extLst>
                </a:gridCol>
                <a:gridCol w="1161143">
                  <a:extLst>
                    <a:ext uri="{9D8B030D-6E8A-4147-A177-3AD203B41FA5}">
                      <a16:colId xmlns:a16="http://schemas.microsoft.com/office/drawing/2014/main" val="3918591435"/>
                    </a:ext>
                  </a:extLst>
                </a:gridCol>
                <a:gridCol w="1161143">
                  <a:extLst>
                    <a:ext uri="{9D8B030D-6E8A-4147-A177-3AD203B41FA5}">
                      <a16:colId xmlns:a16="http://schemas.microsoft.com/office/drawing/2014/main" val="3533607928"/>
                    </a:ext>
                  </a:extLst>
                </a:gridCol>
                <a:gridCol w="1161143">
                  <a:extLst>
                    <a:ext uri="{9D8B030D-6E8A-4147-A177-3AD203B41FA5}">
                      <a16:colId xmlns:a16="http://schemas.microsoft.com/office/drawing/2014/main" val="929080415"/>
                    </a:ext>
                  </a:extLst>
                </a:gridCol>
                <a:gridCol w="1161143">
                  <a:extLst>
                    <a:ext uri="{9D8B030D-6E8A-4147-A177-3AD203B41FA5}">
                      <a16:colId xmlns:a16="http://schemas.microsoft.com/office/drawing/2014/main" val="509764027"/>
                    </a:ext>
                  </a:extLst>
                </a:gridCol>
              </a:tblGrid>
              <a:tr h="370840">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2656377112"/>
                  </a:ext>
                </a:extLst>
              </a:tr>
              <a:tr h="370840">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1359112414"/>
                  </a:ext>
                </a:extLst>
              </a:tr>
            </a:tbl>
          </a:graphicData>
        </a:graphic>
      </p:graphicFrame>
      <p:sp>
        <p:nvSpPr>
          <p:cNvPr id="6" name="Textfeld 5">
            <a:extLst>
              <a:ext uri="{FF2B5EF4-FFF2-40B4-BE49-F238E27FC236}">
                <a16:creationId xmlns:a16="http://schemas.microsoft.com/office/drawing/2014/main" id="{1570E035-7B68-42D9-923D-FBC5878AAD2F}"/>
              </a:ext>
            </a:extLst>
          </p:cNvPr>
          <p:cNvSpPr txBox="1"/>
          <p:nvPr/>
        </p:nvSpPr>
        <p:spPr>
          <a:xfrm>
            <a:off x="743918" y="2847167"/>
            <a:ext cx="5315919"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Entwicklung der Zahlen der Lernanfänger seit</a:t>
            </a:r>
          </a:p>
        </p:txBody>
      </p:sp>
      <p:graphicFrame>
        <p:nvGraphicFramePr>
          <p:cNvPr id="8" name="Tabelle 7">
            <a:extLst>
              <a:ext uri="{FF2B5EF4-FFF2-40B4-BE49-F238E27FC236}">
                <a16:creationId xmlns:a16="http://schemas.microsoft.com/office/drawing/2014/main" id="{081882DC-B2A0-4D5B-972A-1DD9ACC0712E}"/>
              </a:ext>
            </a:extLst>
          </p:cNvPr>
          <p:cNvGraphicFramePr>
            <a:graphicFrameLocks noGrp="1"/>
          </p:cNvGraphicFramePr>
          <p:nvPr>
            <p:extLst>
              <p:ext uri="{D42A27DB-BD31-4B8C-83A1-F6EECF244321}">
                <p14:modId xmlns:p14="http://schemas.microsoft.com/office/powerpoint/2010/main" val="3227761522"/>
              </p:ext>
            </p:extLst>
          </p:nvPr>
        </p:nvGraphicFramePr>
        <p:xfrm>
          <a:off x="1179593" y="3485372"/>
          <a:ext cx="8128001" cy="741680"/>
        </p:xfrm>
        <a:graphic>
          <a:graphicData uri="http://schemas.openxmlformats.org/drawingml/2006/table">
            <a:tbl>
              <a:tblPr firstRow="1" bandRow="1">
                <a:tableStyleId>{5C22544A-7EE6-4342-B048-85BDC9FD1C3A}</a:tableStyleId>
              </a:tblPr>
              <a:tblGrid>
                <a:gridCol w="1161143">
                  <a:extLst>
                    <a:ext uri="{9D8B030D-6E8A-4147-A177-3AD203B41FA5}">
                      <a16:colId xmlns:a16="http://schemas.microsoft.com/office/drawing/2014/main" val="2304037356"/>
                    </a:ext>
                  </a:extLst>
                </a:gridCol>
                <a:gridCol w="1161143">
                  <a:extLst>
                    <a:ext uri="{9D8B030D-6E8A-4147-A177-3AD203B41FA5}">
                      <a16:colId xmlns:a16="http://schemas.microsoft.com/office/drawing/2014/main" val="2219385413"/>
                    </a:ext>
                  </a:extLst>
                </a:gridCol>
                <a:gridCol w="1161143">
                  <a:extLst>
                    <a:ext uri="{9D8B030D-6E8A-4147-A177-3AD203B41FA5}">
                      <a16:colId xmlns:a16="http://schemas.microsoft.com/office/drawing/2014/main" val="1225744677"/>
                    </a:ext>
                  </a:extLst>
                </a:gridCol>
                <a:gridCol w="1161143">
                  <a:extLst>
                    <a:ext uri="{9D8B030D-6E8A-4147-A177-3AD203B41FA5}">
                      <a16:colId xmlns:a16="http://schemas.microsoft.com/office/drawing/2014/main" val="3899331323"/>
                    </a:ext>
                  </a:extLst>
                </a:gridCol>
                <a:gridCol w="1161143">
                  <a:extLst>
                    <a:ext uri="{9D8B030D-6E8A-4147-A177-3AD203B41FA5}">
                      <a16:colId xmlns:a16="http://schemas.microsoft.com/office/drawing/2014/main" val="3630527552"/>
                    </a:ext>
                  </a:extLst>
                </a:gridCol>
                <a:gridCol w="1161143">
                  <a:extLst>
                    <a:ext uri="{9D8B030D-6E8A-4147-A177-3AD203B41FA5}">
                      <a16:colId xmlns:a16="http://schemas.microsoft.com/office/drawing/2014/main" val="234155175"/>
                    </a:ext>
                  </a:extLst>
                </a:gridCol>
                <a:gridCol w="1161143">
                  <a:extLst>
                    <a:ext uri="{9D8B030D-6E8A-4147-A177-3AD203B41FA5}">
                      <a16:colId xmlns:a16="http://schemas.microsoft.com/office/drawing/2014/main" val="2274731710"/>
                    </a:ext>
                  </a:extLst>
                </a:gridCol>
              </a:tblGrid>
              <a:tr h="370840">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1948472783"/>
                  </a:ext>
                </a:extLst>
              </a:tr>
              <a:tr h="370840">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3077462414"/>
                  </a:ext>
                </a:extLst>
              </a:tr>
            </a:tbl>
          </a:graphicData>
        </a:graphic>
      </p:graphicFrame>
      <p:sp>
        <p:nvSpPr>
          <p:cNvPr id="9" name="Textfeld 8">
            <a:extLst>
              <a:ext uri="{FF2B5EF4-FFF2-40B4-BE49-F238E27FC236}">
                <a16:creationId xmlns:a16="http://schemas.microsoft.com/office/drawing/2014/main" id="{FA97B89F-474E-4AEF-9A81-997FCFA92E12}"/>
              </a:ext>
            </a:extLst>
          </p:cNvPr>
          <p:cNvSpPr txBox="1"/>
          <p:nvPr/>
        </p:nvSpPr>
        <p:spPr>
          <a:xfrm>
            <a:off x="743918" y="4784840"/>
            <a:ext cx="4734733" cy="307777"/>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Zahlen der Schulabgänger nach Oberschulen</a:t>
            </a:r>
          </a:p>
        </p:txBody>
      </p:sp>
      <p:graphicFrame>
        <p:nvGraphicFramePr>
          <p:cNvPr id="10" name="Tabelle 9">
            <a:extLst>
              <a:ext uri="{FF2B5EF4-FFF2-40B4-BE49-F238E27FC236}">
                <a16:creationId xmlns:a16="http://schemas.microsoft.com/office/drawing/2014/main" id="{AFE34B59-32CD-4062-B2CA-12F84A3D0C72}"/>
              </a:ext>
            </a:extLst>
          </p:cNvPr>
          <p:cNvGraphicFramePr>
            <a:graphicFrameLocks noGrp="1"/>
          </p:cNvGraphicFramePr>
          <p:nvPr>
            <p:extLst>
              <p:ext uri="{D42A27DB-BD31-4B8C-83A1-F6EECF244321}">
                <p14:modId xmlns:p14="http://schemas.microsoft.com/office/powerpoint/2010/main" val="687579343"/>
              </p:ext>
            </p:extLst>
          </p:nvPr>
        </p:nvGraphicFramePr>
        <p:xfrm>
          <a:off x="1179592" y="5310301"/>
          <a:ext cx="8128002" cy="736600"/>
        </p:xfrm>
        <a:graphic>
          <a:graphicData uri="http://schemas.openxmlformats.org/drawingml/2006/table">
            <a:tbl>
              <a:tblPr firstRow="1" bandRow="1">
                <a:tableStyleId>{5C22544A-7EE6-4342-B048-85BDC9FD1C3A}</a:tableStyleId>
              </a:tblPr>
              <a:tblGrid>
                <a:gridCol w="1354667">
                  <a:extLst>
                    <a:ext uri="{9D8B030D-6E8A-4147-A177-3AD203B41FA5}">
                      <a16:colId xmlns:a16="http://schemas.microsoft.com/office/drawing/2014/main" val="1777966965"/>
                    </a:ext>
                  </a:extLst>
                </a:gridCol>
                <a:gridCol w="1354667">
                  <a:extLst>
                    <a:ext uri="{9D8B030D-6E8A-4147-A177-3AD203B41FA5}">
                      <a16:colId xmlns:a16="http://schemas.microsoft.com/office/drawing/2014/main" val="2013840076"/>
                    </a:ext>
                  </a:extLst>
                </a:gridCol>
                <a:gridCol w="1354667">
                  <a:extLst>
                    <a:ext uri="{9D8B030D-6E8A-4147-A177-3AD203B41FA5}">
                      <a16:colId xmlns:a16="http://schemas.microsoft.com/office/drawing/2014/main" val="3009416151"/>
                    </a:ext>
                  </a:extLst>
                </a:gridCol>
                <a:gridCol w="1354667">
                  <a:extLst>
                    <a:ext uri="{9D8B030D-6E8A-4147-A177-3AD203B41FA5}">
                      <a16:colId xmlns:a16="http://schemas.microsoft.com/office/drawing/2014/main" val="3414827270"/>
                    </a:ext>
                  </a:extLst>
                </a:gridCol>
                <a:gridCol w="1354667">
                  <a:extLst>
                    <a:ext uri="{9D8B030D-6E8A-4147-A177-3AD203B41FA5}">
                      <a16:colId xmlns:a16="http://schemas.microsoft.com/office/drawing/2014/main" val="2789201986"/>
                    </a:ext>
                  </a:extLst>
                </a:gridCol>
                <a:gridCol w="1354667">
                  <a:extLst>
                    <a:ext uri="{9D8B030D-6E8A-4147-A177-3AD203B41FA5}">
                      <a16:colId xmlns:a16="http://schemas.microsoft.com/office/drawing/2014/main" val="639408783"/>
                    </a:ext>
                  </a:extLst>
                </a:gridCol>
              </a:tblGrid>
              <a:tr h="0">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a:p>
                  </a:txBody>
                  <a:tcPr/>
                </a:tc>
                <a:extLst>
                  <a:ext uri="{0D108BD9-81ED-4DB2-BD59-A6C34878D82A}">
                    <a16:rowId xmlns:a16="http://schemas.microsoft.com/office/drawing/2014/main" val="3939900134"/>
                  </a:ext>
                </a:extLst>
              </a:tr>
              <a:tr h="370840">
                <a:tc>
                  <a:txBody>
                    <a:bodyPr/>
                    <a:lstStyle/>
                    <a:p>
                      <a:endParaRPr lang="de-DE"/>
                    </a:p>
                  </a:txBody>
                  <a:tcPr/>
                </a:tc>
                <a:tc>
                  <a:txBody>
                    <a:bodyPr/>
                    <a:lstStyle/>
                    <a:p>
                      <a:endParaRPr lang="de-DE" dirty="0"/>
                    </a:p>
                  </a:txBody>
                  <a:tcPr/>
                </a:tc>
                <a:tc>
                  <a:txBody>
                    <a:bodyPr/>
                    <a:lstStyle/>
                    <a:p>
                      <a:endParaRPr lang="de-DE"/>
                    </a:p>
                  </a:txBody>
                  <a:tcPr/>
                </a:tc>
                <a:tc>
                  <a:txBody>
                    <a:bodyPr/>
                    <a:lstStyle/>
                    <a:p>
                      <a:endParaRPr lang="de-DE"/>
                    </a:p>
                  </a:txBody>
                  <a:tcPr/>
                </a:tc>
                <a:tc>
                  <a:txBody>
                    <a:bodyPr/>
                    <a:lstStyle/>
                    <a:p>
                      <a:endParaRPr lang="de-DE"/>
                    </a:p>
                  </a:txBody>
                  <a:tcPr/>
                </a:tc>
                <a:tc>
                  <a:txBody>
                    <a:bodyPr/>
                    <a:lstStyle/>
                    <a:p>
                      <a:endParaRPr lang="de-DE" dirty="0"/>
                    </a:p>
                  </a:txBody>
                  <a:tcPr/>
                </a:tc>
                <a:extLst>
                  <a:ext uri="{0D108BD9-81ED-4DB2-BD59-A6C34878D82A}">
                    <a16:rowId xmlns:a16="http://schemas.microsoft.com/office/drawing/2014/main" val="1523435473"/>
                  </a:ext>
                </a:extLst>
              </a:tr>
            </a:tbl>
          </a:graphicData>
        </a:graphic>
      </p:graphicFrame>
      <p:grpSp>
        <p:nvGrpSpPr>
          <p:cNvPr id="11" name="Gruppieren 10">
            <a:extLst>
              <a:ext uri="{FF2B5EF4-FFF2-40B4-BE49-F238E27FC236}">
                <a16:creationId xmlns:a16="http://schemas.microsoft.com/office/drawing/2014/main" id="{E5ECF1D6-54C9-43C7-B8B9-D435644ED089}"/>
              </a:ext>
            </a:extLst>
          </p:cNvPr>
          <p:cNvGrpSpPr/>
          <p:nvPr/>
        </p:nvGrpSpPr>
        <p:grpSpPr>
          <a:xfrm>
            <a:off x="11277683" y="173848"/>
            <a:ext cx="731520" cy="666752"/>
            <a:chOff x="8321040" y="7345580"/>
            <a:chExt cx="731520" cy="666752"/>
          </a:xfrm>
        </p:grpSpPr>
        <p:sp>
          <p:nvSpPr>
            <p:cNvPr id="12" name="Rechteck: abgerundete Ecken 11">
              <a:extLst>
                <a:ext uri="{FF2B5EF4-FFF2-40B4-BE49-F238E27FC236}">
                  <a16:creationId xmlns:a16="http://schemas.microsoft.com/office/drawing/2014/main" id="{2E581CC2-A8C1-496F-97F9-FF5012C3241F}"/>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Zuhause">
              <a:hlinkClick r:id="rId3" action="ppaction://hlinksldjump"/>
              <a:extLst>
                <a:ext uri="{FF2B5EF4-FFF2-40B4-BE49-F238E27FC236}">
                  <a16:creationId xmlns:a16="http://schemas.microsoft.com/office/drawing/2014/main" id="{59FB94AB-2339-40FF-8F43-B6307F3276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14" name="Grafik 13">
            <a:extLst>
              <a:ext uri="{FF2B5EF4-FFF2-40B4-BE49-F238E27FC236}">
                <a16:creationId xmlns:a16="http://schemas.microsoft.com/office/drawing/2014/main" id="{FB33D882-E102-481D-B5E5-E871E564A0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6233" y="1212993"/>
            <a:ext cx="827210" cy="846905"/>
          </a:xfrm>
          <a:prstGeom prst="rect">
            <a:avLst/>
          </a:prstGeom>
        </p:spPr>
      </p:pic>
    </p:spTree>
    <p:extLst>
      <p:ext uri="{BB962C8B-B14F-4D97-AF65-F5344CB8AC3E}">
        <p14:creationId xmlns:p14="http://schemas.microsoft.com/office/powerpoint/2010/main" val="9871805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2468371" y="201430"/>
            <a:ext cx="7407653" cy="776290"/>
          </a:xfrm>
          <a:solidFill>
            <a:srgbClr val="F7E8B5">
              <a:alpha val="82000"/>
            </a:srgbClr>
          </a:solidFill>
        </p:spPr>
        <p:txBody>
          <a:bodyPr>
            <a:normAutofit/>
          </a:bodyPr>
          <a:lstStyle/>
          <a:p>
            <a:r>
              <a:rPr lang="de-DE" sz="3600" dirty="0"/>
              <a:t>Schulspezifische Rahmenbedingungen</a:t>
            </a:r>
          </a:p>
        </p:txBody>
      </p:sp>
      <p:sp>
        <p:nvSpPr>
          <p:cNvPr id="6" name="Inhaltsplatzhalter 5">
            <a:extLst>
              <a:ext uri="{FF2B5EF4-FFF2-40B4-BE49-F238E27FC236}">
                <a16:creationId xmlns:a16="http://schemas.microsoft.com/office/drawing/2014/main" id="{C9314827-3F22-4B77-AE2F-39819C0AE934}"/>
              </a:ext>
            </a:extLst>
          </p:cNvPr>
          <p:cNvSpPr>
            <a:spLocks noGrp="1"/>
          </p:cNvSpPr>
          <p:nvPr>
            <p:ph sz="half" idx="1"/>
          </p:nvPr>
        </p:nvSpPr>
        <p:spPr>
          <a:xfrm>
            <a:off x="304803" y="1185620"/>
            <a:ext cx="5714999" cy="5455403"/>
          </a:xfrm>
          <a:solidFill>
            <a:srgbClr val="F7E8B5">
              <a:alpha val="82000"/>
            </a:srgbClr>
          </a:solidFill>
        </p:spPr>
        <p:txBody>
          <a:bodyPr>
            <a:normAutofit/>
          </a:bodyPr>
          <a:lstStyle/>
          <a:p>
            <a:pPr marL="0" lvl="0" indent="0" algn="ctr">
              <a:lnSpc>
                <a:spcPct val="100000"/>
              </a:lnSpc>
              <a:spcBef>
                <a:spcPts val="0"/>
              </a:spcBef>
              <a:buNone/>
            </a:pPr>
            <a:r>
              <a:rPr lang="de-DE" sz="12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Ausgangssituation im laufenden Schuljahr 2024/25</a:t>
            </a:r>
          </a:p>
          <a:p>
            <a:pPr marL="0" lvl="0" indent="0" algn="just">
              <a:lnSpc>
                <a:spcPct val="100000"/>
              </a:lnSpc>
              <a:spcBef>
                <a:spcPts val="0"/>
              </a:spcBef>
              <a:buNone/>
            </a:pP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Gebäude und Ausstattung:</a:t>
            </a:r>
            <a:endParaRPr lang="de-DE" sz="9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2 Altbauten, 1 Turnhalle, Hortnebengebäude</a:t>
            </a:r>
          </a:p>
          <a:p>
            <a:pPr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21 Klassenräume</a:t>
            </a:r>
          </a:p>
          <a:p>
            <a:pPr lvl="0"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3 Fachräume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NaWi</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-Raum, Musik- und Kunstraum, 2 Computerräume)</a:t>
            </a:r>
          </a:p>
          <a:p>
            <a:pPr lvl="0"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1 Lebenskunderaum, 1 Religionsraum</a:t>
            </a:r>
          </a:p>
          <a:p>
            <a:pPr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1 Raum für die Schulbibliothek</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de-DE" sz="9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Die Raumausstattung</a:t>
            </a:r>
            <a:endParaRPr lang="de-DE" sz="9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cs typeface="Arial" panose="020B0604020202020204" pitchFamily="34" charset="0"/>
              </a:rPr>
              <a:t>Die Klassenräume der 8 Lerngruppen sowie der Klassen 3 und 4 sind meist in Doppelnutzung mit der erweiterten Betreuung belegt. Diese befinden sich in Haus B.</a:t>
            </a:r>
          </a:p>
          <a:p>
            <a:pPr marL="0" lvl="0" indent="0" algn="just">
              <a:lnSpc>
                <a:spcPct val="100000"/>
              </a:lnSpc>
              <a:spcBef>
                <a:spcPts val="0"/>
              </a:spcBef>
              <a:buNone/>
            </a:pPr>
            <a:r>
              <a:rPr lang="de-DE" sz="900" dirty="0">
                <a:solidFill>
                  <a:prstClr val="black"/>
                </a:solidFill>
                <a:latin typeface="Arial" panose="020B0604020202020204" pitchFamily="34" charset="0"/>
                <a:cs typeface="Arial" panose="020B0604020202020204" pitchFamily="34" charset="0"/>
              </a:rPr>
              <a:t>Die Klassen 5 und 6, sowie die Fachräume für Naturwissenschaften, Musik, Kunst und PC sind in Haus A untergebracht. </a:t>
            </a:r>
          </a:p>
          <a:p>
            <a:pPr marL="0" lvl="0" indent="0" algn="just">
              <a:lnSpc>
                <a:spcPct val="100000"/>
              </a:lnSpc>
              <a:spcBef>
                <a:spcPts val="0"/>
              </a:spcBef>
              <a:buNone/>
            </a:pPr>
            <a:r>
              <a:rPr lang="de-DE" sz="900" dirty="0">
                <a:solidFill>
                  <a:prstClr val="black"/>
                </a:solidFill>
                <a:latin typeface="Arial" panose="020B0604020202020204" pitchFamily="34" charset="0"/>
                <a:cs typeface="Arial" panose="020B0604020202020204" pitchFamily="34" charset="0"/>
              </a:rPr>
              <a:t>Im Hortnebengebäude findet die Früh- und Spätbetreuung der Hortkinder statt. Hier finden sich auch die Betreuungsräume für Fünft- und SechstklässlerInnen.</a:t>
            </a:r>
          </a:p>
          <a:p>
            <a:pPr marL="0" lvl="0" indent="0" algn="just">
              <a:lnSpc>
                <a:spcPct val="100000"/>
              </a:lnSpc>
              <a:spcBef>
                <a:spcPts val="0"/>
              </a:spcBef>
              <a:buNone/>
            </a:pPr>
            <a:r>
              <a:rPr lang="de-DE" sz="900" dirty="0">
                <a:solidFill>
                  <a:prstClr val="black"/>
                </a:solidFill>
                <a:latin typeface="Arial" panose="020B0604020202020204" pitchFamily="34" charset="0"/>
                <a:cs typeface="Arial" panose="020B0604020202020204" pitchFamily="34" charset="0"/>
              </a:rPr>
              <a:t>Alle Klassen- und Fachräume sind mit interaktiven, digitalen Tafeln ausgestattet und vernetzt.</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b="1" u="sng" dirty="0">
                <a:solidFill>
                  <a:srgbClr val="000000"/>
                </a:solidFill>
                <a:latin typeface="Arial" panose="020B0604020202020204" pitchFamily="34" charset="0"/>
                <a:ea typeface="Times New Roman" panose="02020603050405020304" pitchFamily="18" charset="0"/>
                <a:cs typeface="Arial" panose="020B0604020202020204" pitchFamily="34" charset="0"/>
              </a:rPr>
              <a:t>Kollegium</a:t>
            </a:r>
            <a:r>
              <a:rPr lang="de-DE" sz="9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00000"/>
              </a:lnSpc>
              <a:spcBef>
                <a:spcPts val="0"/>
              </a:spcBef>
              <a:buFont typeface="Wingdings" panose="05000000000000000000" pitchFamily="2" charset="2"/>
              <a:buChar char="§"/>
            </a:pPr>
            <a:r>
              <a:rPr lang="de-DE" sz="900" u="sng" dirty="0">
                <a:solidFill>
                  <a:prstClr val="black"/>
                </a:solidFill>
                <a:latin typeface="Arial" panose="020B0604020202020204" pitchFamily="34" charset="0"/>
                <a:ea typeface="Times New Roman" panose="02020603050405020304" pitchFamily="18" charset="0"/>
                <a:cs typeface="Arial" panose="020B0604020202020204" pitchFamily="34" charset="0"/>
              </a:rPr>
              <a:t>Lehrpersonal: </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1352550" lvl="0" indent="-135255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1352550" lvl="0" indent="-135255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35 (25 Lehrerinnen, 4 Lehrer, davon 1 evangelische Religions- und 2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LebenskundelehrerInnen</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e-DE" sz="900" dirty="0">
                <a:solidFill>
                  <a:srgbClr val="000000"/>
                </a:solidFill>
                <a:latin typeface="Arial" panose="020B0604020202020204" pitchFamily="34" charset="0"/>
                <a:ea typeface="Times New Roman" panose="02020603050405020304" pitchFamily="18" charset="0"/>
                <a:cs typeface="Arial" panose="020B0604020202020204" pitchFamily="34" charset="0"/>
              </a:rPr>
              <a:t>ReferendarInnen; StudentInnen im</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de-DE" sz="900" dirty="0">
                <a:solidFill>
                  <a:srgbClr val="000000"/>
                </a:solidFill>
                <a:latin typeface="Arial" panose="020B0604020202020204" pitchFamily="34" charset="0"/>
                <a:ea typeface="Times New Roman" panose="02020603050405020304" pitchFamily="18" charset="0"/>
                <a:cs typeface="Arial" panose="020B0604020202020204" pitchFamily="34" charset="0"/>
              </a:rPr>
              <a:t>Praxissemester; PKB-Kräfte</a:t>
            </a: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00000"/>
              </a:lnSpc>
              <a:spcBef>
                <a:spcPts val="0"/>
              </a:spcBef>
              <a:buFont typeface="Wingdings" panose="05000000000000000000" pitchFamily="2" charset="2"/>
              <a:buChar char="§"/>
            </a:pPr>
            <a:r>
              <a:rPr lang="de-DE" sz="900" u="sng" dirty="0">
                <a:solidFill>
                  <a:prstClr val="black"/>
                </a:solidFill>
                <a:latin typeface="Arial" panose="020B0604020202020204" pitchFamily="34" charset="0"/>
                <a:ea typeface="Times New Roman" panose="02020603050405020304" pitchFamily="18" charset="0"/>
                <a:cs typeface="Arial" panose="020B0604020202020204" pitchFamily="34" charset="0"/>
              </a:rPr>
              <a:t>Erzieherteam:</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1346200" lvl="0" indent="-134620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1346200" lvl="0" indent="-134620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20 ErzieherInnen (19 Frauen/ 2 Männer);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IntegrationserzieherInnen</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00000"/>
              </a:lnSpc>
              <a:spcBef>
                <a:spcPts val="0"/>
              </a:spcBef>
              <a:buFont typeface="Wingdings" panose="05000000000000000000" pitchFamily="2" charset="2"/>
              <a:buChar char="§"/>
            </a:pPr>
            <a:r>
              <a:rPr lang="de-DE" sz="900" u="sng" dirty="0">
                <a:solidFill>
                  <a:prstClr val="black"/>
                </a:solidFill>
                <a:latin typeface="Arial" panose="020B0604020202020204" pitchFamily="34" charset="0"/>
                <a:ea typeface="Times New Roman" panose="02020603050405020304" pitchFamily="18" charset="0"/>
                <a:cs typeface="Arial" panose="020B0604020202020204" pitchFamily="34" charset="0"/>
              </a:rPr>
              <a:t>Weiteres pädagogisches Personal: </a:t>
            </a: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2 Schulsozialarbeiterinnen und einige Schulbegleiter/ Schulhelferinnen für Kinder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mit besonderem Bedarf</a:t>
            </a:r>
          </a:p>
          <a:p>
            <a:endParaRPr lang="de-DE" dirty="0"/>
          </a:p>
        </p:txBody>
      </p:sp>
      <p:sp>
        <p:nvSpPr>
          <p:cNvPr id="8" name="Inhaltsplatzhalter 7">
            <a:extLst>
              <a:ext uri="{FF2B5EF4-FFF2-40B4-BE49-F238E27FC236}">
                <a16:creationId xmlns:a16="http://schemas.microsoft.com/office/drawing/2014/main" id="{7056CDA2-E156-4309-8CD0-A4341F8C2872}"/>
              </a:ext>
            </a:extLst>
          </p:cNvPr>
          <p:cNvSpPr>
            <a:spLocks noGrp="1"/>
          </p:cNvSpPr>
          <p:nvPr>
            <p:ph sz="half" idx="2"/>
          </p:nvPr>
        </p:nvSpPr>
        <p:spPr>
          <a:xfrm>
            <a:off x="6172198" y="1185620"/>
            <a:ext cx="5714999" cy="5455403"/>
          </a:xfrm>
          <a:solidFill>
            <a:srgbClr val="F7E8B5">
              <a:alpha val="82000"/>
            </a:srgbClr>
          </a:solidFill>
        </p:spPr>
        <p:txBody>
          <a:bodyPr>
            <a:normAutofit/>
          </a:bodyPr>
          <a:lstStyle/>
          <a:p>
            <a:pPr marL="0" lvl="0" indent="0" algn="just">
              <a:lnSpc>
                <a:spcPct val="100000"/>
              </a:lnSpc>
              <a:spcBef>
                <a:spcPts val="0"/>
              </a:spcBef>
              <a:buNone/>
            </a:pPr>
            <a:r>
              <a:rPr lang="de-DE" sz="9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Fachkonferenzen, kollegiale Absprachen und Fort-/ Weiterbildung:</a:t>
            </a:r>
            <a:endParaRPr lang="de-DE" sz="9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Für jedes Fach existieren Fachverantwortliche, die in regelmäßigen Treffen zur Unterrichtsentwicklung beitragen. Das Kollegium arbeitet in verschiedenen Gremien zusammen.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Die Jahrgangsteams der verschiedenen Schulstufen pflegen einen kontinuierlichen Austausch in regelmäßigen Treffen.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Regelmäßige Dienstberatungen des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LehrerInnenkollegiums</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und des Kollegiums des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EföB</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dienen dem kontinuierlichen Austausch.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Regelmäßige Studientage werden zur Fortbildung über aktuelle Themen des Berliner Schullebens genutzt.</a:t>
            </a:r>
          </a:p>
          <a:p>
            <a:pPr marL="0" lvl="0" indent="0" algn="just">
              <a:lnSpc>
                <a:spcPct val="100000"/>
              </a:lnSpc>
              <a:spcBef>
                <a:spcPts val="0"/>
              </a:spcBef>
              <a:buNone/>
            </a:pPr>
            <a:r>
              <a:rPr lang="de-DE" sz="9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Schülerschaft: </a:t>
            </a:r>
            <a:endParaRPr lang="de-DE" sz="9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Schüler:			</a:t>
            </a:r>
            <a:r>
              <a:rPr lang="de-DE" sz="900" dirty="0">
                <a:solidFill>
                  <a:srgbClr val="000000"/>
                </a:solidFill>
                <a:latin typeface="Arial" panose="020B0604020202020204" pitchFamily="34" charset="0"/>
                <a:ea typeface="Times New Roman" panose="02020603050405020304" pitchFamily="18" charset="0"/>
                <a:cs typeface="Arial" panose="020B0604020202020204" pitchFamily="34" charset="0"/>
              </a:rPr>
              <a:t>517</a:t>
            </a:r>
          </a:p>
          <a:p>
            <a:pPr lvl="2" algn="just">
              <a:lnSpc>
                <a:spcPct val="100000"/>
              </a:lnSpc>
              <a:spcBef>
                <a:spcPts val="0"/>
              </a:spcBef>
              <a:buFont typeface="Wingdings" panose="05000000000000000000" pitchFamily="2" charset="2"/>
              <a:buChar char="§"/>
            </a:pPr>
            <a:r>
              <a:rPr lang="de-DE" sz="1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ndH</a:t>
            </a:r>
            <a:r>
              <a:rPr lang="de-DE" sz="1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lvl="0"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nicht-deutscher Herkunftssprache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ndH</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116</a:t>
            </a:r>
          </a:p>
          <a:p>
            <a:pPr lvl="0" algn="just">
              <a:lnSpc>
                <a:spcPct val="100000"/>
              </a:lnSpc>
              <a:spcBef>
                <a:spcPts val="0"/>
              </a:spcBef>
              <a:buFont typeface="Wingdings" panose="05000000000000000000" pitchFamily="2" charset="2"/>
              <a:buChar char="§"/>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Klassen:			</a:t>
            </a:r>
            <a:r>
              <a:rPr lang="de-DE" sz="900" dirty="0">
                <a:solidFill>
                  <a:srgbClr val="000000"/>
                </a:solidFill>
                <a:latin typeface="Arial" panose="020B0604020202020204" pitchFamily="34" charset="0"/>
                <a:ea typeface="Times New Roman" panose="02020603050405020304" pitchFamily="18" charset="0"/>
                <a:cs typeface="Arial" panose="020B0604020202020204" pitchFamily="34" charset="0"/>
              </a:rPr>
              <a:t>22</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(8 SAPH-Gruppen, Klassen 3, 4, 5 und 6 vierzügig).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Hausordnung</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1346200" lvl="0" indent="-134620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1346200" lvl="0" indent="-134620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Die Hausordnung wurde im Schuljahr 2023/ 24 gemeinsam mit dem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SchülerInnenrat</a:t>
            </a: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überarbeitet und </a:t>
            </a:r>
          </a:p>
          <a:p>
            <a:pPr marL="1346200" lvl="0" indent="-134620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befindet sich bei allen SchülerInnen im schuleigenen Hausaufgabenheft.</a:t>
            </a:r>
          </a:p>
          <a:p>
            <a:pPr marL="0" lvl="0" indent="0" algn="just">
              <a:lnSpc>
                <a:spcPct val="100000"/>
              </a:lnSpc>
              <a:spcBef>
                <a:spcPts val="0"/>
              </a:spcBef>
              <a:buNone/>
            </a:pPr>
            <a:r>
              <a:rPr lang="de-DE" sz="900"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b="1" u="sng" dirty="0">
                <a:solidFill>
                  <a:prstClr val="black"/>
                </a:solidFill>
                <a:latin typeface="Arial" panose="020B0604020202020204" pitchFamily="34" charset="0"/>
                <a:ea typeface="Times New Roman" panose="02020603050405020304" pitchFamily="18" charset="0"/>
                <a:cs typeface="Arial" panose="020B0604020202020204" pitchFamily="34" charset="0"/>
              </a:rPr>
              <a:t>Elternschaft und Förderverein:</a:t>
            </a:r>
            <a:endParaRPr lang="de-DE" sz="9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Förderverein der Hauptmann-von-Köpenick Schule </a:t>
            </a:r>
          </a:p>
          <a:p>
            <a:pPr marL="899160" lvl="0" indent="-899160" algn="just">
              <a:lnSpc>
                <a:spcPct val="100000"/>
              </a:lnSpc>
              <a:spcBef>
                <a:spcPts val="0"/>
              </a:spcBef>
              <a:buNone/>
            </a:pP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Vorsitz: 		Frau Gröger  </a:t>
            </a: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Stellvertretung: 	Frau Hoffmann</a:t>
            </a:r>
          </a:p>
          <a:p>
            <a:pPr marL="899160" lvl="0" indent="-89916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Kassenwartin: 	Frau von </a:t>
            </a:r>
            <a:r>
              <a:rPr lang="de-DE" sz="900" dirty="0" err="1">
                <a:solidFill>
                  <a:prstClr val="black"/>
                </a:solidFill>
                <a:latin typeface="Arial" panose="020B0604020202020204" pitchFamily="34" charset="0"/>
                <a:ea typeface="Times New Roman" panose="02020603050405020304" pitchFamily="18" charset="0"/>
                <a:cs typeface="Arial" panose="020B0604020202020204" pitchFamily="34" charset="0"/>
              </a:rPr>
              <a:t>Domarus</a:t>
            </a: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Die Elternschaft engagiert sich in den vorgesehenen Gremien der Schule und unterstützt den Schulalltag auf vielfältige Weise.</a:t>
            </a:r>
          </a:p>
          <a:p>
            <a:pPr marL="0" lvl="0" indent="0" algn="just">
              <a:lnSpc>
                <a:spcPct val="100000"/>
              </a:lnSpc>
              <a:spcBef>
                <a:spcPts val="0"/>
              </a:spcBef>
              <a:buNone/>
            </a:pPr>
            <a:r>
              <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p>
          <a:p>
            <a:pPr marL="0" lvl="0" indent="0" algn="just">
              <a:lnSpc>
                <a:spcPct val="100000"/>
              </a:lnSpc>
              <a:spcBef>
                <a:spcPts val="0"/>
              </a:spcBef>
              <a:buNone/>
            </a:pPr>
            <a:r>
              <a:rPr lang="de-DE" sz="900" dirty="0">
                <a:solidFill>
                  <a:srgbClr val="000000"/>
                </a:solidFill>
                <a:latin typeface="Arial" panose="020B0604020202020204" pitchFamily="34" charset="0"/>
                <a:ea typeface="Times New Roman" panose="02020603050405020304" pitchFamily="18" charset="0"/>
                <a:cs typeface="Arial" panose="020B0604020202020204" pitchFamily="34" charset="0"/>
              </a:rPr>
              <a:t>Unsere Schule nimmt am Programm „Berlin sucht den Supersammler“ teil. Für das Sammeln von Altpapier erhält der Förderverein Gelder, die dem Schulleben zu Gute kommen. </a:t>
            </a:r>
            <a:endParaRPr lang="de-DE" sz="9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8326397D-699A-4933-98A6-4F5E9397ED83}"/>
              </a:ext>
            </a:extLst>
          </p:cNvPr>
          <p:cNvSpPr/>
          <p:nvPr/>
        </p:nvSpPr>
        <p:spPr>
          <a:xfrm>
            <a:off x="4923694" y="2348487"/>
            <a:ext cx="10902460" cy="430887"/>
          </a:xfrm>
          <a:prstGeom prst="rect">
            <a:avLst/>
          </a:prstGeom>
        </p:spPr>
        <p:txBody>
          <a:bodyPr wrap="square">
            <a:spAutoFit/>
          </a:bodyPr>
          <a:lstStyle/>
          <a:p>
            <a:pPr algn="just">
              <a:spcAft>
                <a:spcPts val="0"/>
              </a:spcAft>
            </a:pPr>
            <a:r>
              <a:rPr lang="de-DE" sz="1200" b="1" dirty="0">
                <a:solidFill>
                  <a:srgbClr val="000000"/>
                </a:solidFill>
                <a:latin typeface="ABeeZee" panose="02000000000000000000" pitchFamily="2" charset="0"/>
                <a:ea typeface="Times New Roman" panose="02020603050405020304" pitchFamily="18" charset="0"/>
                <a:cs typeface="Arial" panose="020B0604020202020204" pitchFamily="34" charset="0"/>
              </a:rPr>
              <a:t> </a:t>
            </a:r>
            <a:endParaRPr lang="de-DE" sz="1000" dirty="0">
              <a:latin typeface="Times New Roman" panose="02020603050405020304" pitchFamily="18" charset="0"/>
              <a:ea typeface="Times New Roman" panose="02020603050405020304" pitchFamily="18" charset="0"/>
            </a:endParaRPr>
          </a:p>
          <a:p>
            <a:pPr>
              <a:spcAft>
                <a:spcPts val="0"/>
              </a:spcAft>
            </a:pPr>
            <a:r>
              <a:rPr lang="de-DE" sz="1000" dirty="0">
                <a:latin typeface="ABeeZee" panose="02000000000000000000" pitchFamily="2" charset="0"/>
                <a:ea typeface="Times New Roman" panose="02020603050405020304" pitchFamily="18" charset="0"/>
              </a:rPr>
              <a:t> </a:t>
            </a:r>
            <a:endParaRPr lang="de-DE" sz="1000" dirty="0">
              <a:latin typeface="Times New Roman" panose="02020603050405020304" pitchFamily="18" charset="0"/>
              <a:ea typeface="Times New Roman" panose="02020603050405020304" pitchFamily="18" charset="0"/>
            </a:endParaRPr>
          </a:p>
        </p:txBody>
      </p:sp>
      <p:grpSp>
        <p:nvGrpSpPr>
          <p:cNvPr id="9" name="Gruppieren 8">
            <a:extLst>
              <a:ext uri="{FF2B5EF4-FFF2-40B4-BE49-F238E27FC236}">
                <a16:creationId xmlns:a16="http://schemas.microsoft.com/office/drawing/2014/main" id="{DD1F878D-3FAE-4199-8882-07DF2EDD18E6}"/>
              </a:ext>
            </a:extLst>
          </p:cNvPr>
          <p:cNvGrpSpPr/>
          <p:nvPr/>
        </p:nvGrpSpPr>
        <p:grpSpPr>
          <a:xfrm>
            <a:off x="11256417" y="161013"/>
            <a:ext cx="731520" cy="666752"/>
            <a:chOff x="8321040" y="7345580"/>
            <a:chExt cx="731520" cy="666752"/>
          </a:xfrm>
        </p:grpSpPr>
        <p:sp>
          <p:nvSpPr>
            <p:cNvPr id="10" name="Rechteck: abgerundete Ecken 9">
              <a:extLst>
                <a:ext uri="{FF2B5EF4-FFF2-40B4-BE49-F238E27FC236}">
                  <a16:creationId xmlns:a16="http://schemas.microsoft.com/office/drawing/2014/main" id="{F83E411B-E4A8-4D6E-83A4-B17315ECFFDA}"/>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Zuhause">
              <a:hlinkClick r:id="rId3" action="ppaction://hlinksldjump"/>
              <a:extLst>
                <a:ext uri="{FF2B5EF4-FFF2-40B4-BE49-F238E27FC236}">
                  <a16:creationId xmlns:a16="http://schemas.microsoft.com/office/drawing/2014/main" id="{08CBC3DA-AD8A-450C-9C6D-C42C8D49519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12" name="Grafik 11">
            <a:extLst>
              <a:ext uri="{FF2B5EF4-FFF2-40B4-BE49-F238E27FC236}">
                <a16:creationId xmlns:a16="http://schemas.microsoft.com/office/drawing/2014/main" id="{3428F624-5F9B-41BB-A7EE-70D91294BB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47" y="161013"/>
            <a:ext cx="916620" cy="938444"/>
          </a:xfrm>
          <a:prstGeom prst="rect">
            <a:avLst/>
          </a:prstGeom>
        </p:spPr>
      </p:pic>
    </p:spTree>
    <p:extLst>
      <p:ext uri="{BB962C8B-B14F-4D97-AF65-F5344CB8AC3E}">
        <p14:creationId xmlns:p14="http://schemas.microsoft.com/office/powerpoint/2010/main" val="3234588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3124200" y="131103"/>
            <a:ext cx="6172200" cy="567497"/>
          </a:xfrm>
          <a:solidFill>
            <a:srgbClr val="F7E8B5">
              <a:alpha val="82000"/>
            </a:srgbClr>
          </a:solidFill>
        </p:spPr>
        <p:txBody>
          <a:bodyPr>
            <a:normAutofit fontScale="90000"/>
          </a:bodyPr>
          <a:lstStyle/>
          <a:p>
            <a:r>
              <a:rPr lang="de-DE" sz="3600" dirty="0"/>
              <a:t>Profil und Unterrichtsorganisation</a:t>
            </a:r>
          </a:p>
        </p:txBody>
      </p:sp>
      <p:sp>
        <p:nvSpPr>
          <p:cNvPr id="6" name="Inhaltsplatzhalter 5">
            <a:extLst>
              <a:ext uri="{FF2B5EF4-FFF2-40B4-BE49-F238E27FC236}">
                <a16:creationId xmlns:a16="http://schemas.microsoft.com/office/drawing/2014/main" id="{C9314827-3F22-4B77-AE2F-39819C0AE934}"/>
              </a:ext>
            </a:extLst>
          </p:cNvPr>
          <p:cNvSpPr>
            <a:spLocks noGrp="1"/>
          </p:cNvSpPr>
          <p:nvPr>
            <p:ph sz="half" idx="1"/>
          </p:nvPr>
        </p:nvSpPr>
        <p:spPr>
          <a:xfrm>
            <a:off x="169628" y="826311"/>
            <a:ext cx="5926372" cy="5900586"/>
          </a:xfrm>
          <a:solidFill>
            <a:srgbClr val="F7E8B5">
              <a:alpha val="82000"/>
            </a:srgbClr>
          </a:solidFill>
        </p:spPr>
        <p:txBody>
          <a:bodyPr>
            <a:normAutofit fontScale="25000" lnSpcReduction="20000"/>
          </a:bodyPr>
          <a:lstStyle/>
          <a:p>
            <a:pPr marL="0" indent="0">
              <a:spcBef>
                <a:spcPts val="0"/>
              </a:spcBef>
              <a:buNone/>
            </a:pPr>
            <a:endParaRPr lang="de-DE" sz="3600" dirty="0"/>
          </a:p>
          <a:p>
            <a:pPr marL="0" indent="0">
              <a:spcBef>
                <a:spcPts val="0"/>
              </a:spcBef>
              <a:buNone/>
            </a:pPr>
            <a:r>
              <a:rPr lang="de-DE" sz="4400" dirty="0">
                <a:latin typeface="Arial" panose="020B0604020202020204" pitchFamily="34" charset="0"/>
                <a:cs typeface="Arial" panose="020B0604020202020204" pitchFamily="34" charset="0"/>
              </a:rPr>
              <a:t>Die Hauptmann-von-Köpenick-Grundschule liegt im Bezirk Treptow-Köpenick und ist eine Grundschule mit offener Ganztagsbetreuung.</a:t>
            </a:r>
          </a:p>
          <a:p>
            <a:pPr marL="0" indent="0">
              <a:spcBef>
                <a:spcPts val="0"/>
              </a:spcBef>
              <a:buNone/>
            </a:pPr>
            <a:endParaRPr lang="de-DE" sz="44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de-DE" sz="4400" b="1" u="sng" dirty="0">
                <a:latin typeface="Arial" panose="020B0604020202020204" pitchFamily="34" charset="0"/>
                <a:cs typeface="Arial" panose="020B0604020202020204" pitchFamily="34" charset="0"/>
              </a:rPr>
              <a:t>Schulanfangsphase:</a:t>
            </a:r>
          </a:p>
          <a:p>
            <a:pPr marL="0" indent="0">
              <a:buNone/>
            </a:pPr>
            <a:r>
              <a:rPr lang="de-DE" sz="4400" dirty="0">
                <a:latin typeface="Arial" panose="020B0604020202020204" pitchFamily="34" charset="0"/>
                <a:cs typeface="Arial" panose="020B0604020202020204" pitchFamily="34" charset="0"/>
              </a:rPr>
              <a:t>Unsere 8 Lerngruppen sind jahrgangsgemischte Klassen von Erst- und Zweitklässlern, die als Besonderheit in homogenen Gruppen in Mathematik und Deutsch unterrichtet werden. In allen anderen Fächern profitieren die Kinder von der Jahrgangsmischung.</a:t>
            </a:r>
          </a:p>
          <a:p>
            <a:pPr marL="0" indent="0">
              <a:buNone/>
            </a:pPr>
            <a:r>
              <a:rPr lang="de-DE" sz="4400" dirty="0">
                <a:latin typeface="Arial" panose="020B0604020202020204" pitchFamily="34" charset="0"/>
                <a:cs typeface="Arial" panose="020B0604020202020204" pitchFamily="34" charset="0"/>
              </a:rPr>
              <a:t>		</a:t>
            </a:r>
          </a:p>
          <a:p>
            <a:pPr lvl="1">
              <a:buFont typeface="Wingdings" panose="05000000000000000000" pitchFamily="2" charset="2"/>
              <a:buChar char="§"/>
            </a:pPr>
            <a:r>
              <a:rPr lang="de-DE" sz="4400" b="1" u="sng" dirty="0">
                <a:latin typeface="Arial" panose="020B0604020202020204" pitchFamily="34" charset="0"/>
                <a:cs typeface="Arial" panose="020B0604020202020204" pitchFamily="34" charset="0"/>
              </a:rPr>
              <a:t>Fremdsprachen:</a:t>
            </a:r>
          </a:p>
          <a:p>
            <a:pPr lvl="1">
              <a:buFont typeface="Wingdings" panose="05000000000000000000" pitchFamily="2" charset="2"/>
              <a:buChar char="§"/>
            </a:pPr>
            <a:endParaRPr lang="de-DE" sz="4400" b="1" u="sng" dirty="0">
              <a:latin typeface="Arial" panose="020B0604020202020204" pitchFamily="34" charset="0"/>
              <a:cs typeface="Arial" panose="020B0604020202020204" pitchFamily="34" charset="0"/>
            </a:endParaRPr>
          </a:p>
          <a:p>
            <a:pPr marL="0" indent="0">
              <a:buNone/>
            </a:pPr>
            <a:r>
              <a:rPr lang="de-DE" sz="4400" dirty="0">
                <a:latin typeface="Arial" panose="020B0604020202020204" pitchFamily="34" charset="0"/>
                <a:cs typeface="Arial" panose="020B0604020202020204" pitchFamily="34" charset="0"/>
              </a:rPr>
              <a:t>Als erste Fremdsprache wird Englisch in Klasse 3 eingeführt und bis Klasse 6 fortgeführt.</a:t>
            </a:r>
          </a:p>
          <a:p>
            <a:pPr marL="0" indent="0">
              <a:buNone/>
            </a:pPr>
            <a:endParaRPr lang="de-DE" sz="4400" b="1" u="sng"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de-DE" sz="4400" b="1" u="sng" dirty="0">
                <a:latin typeface="Arial" panose="020B0604020202020204" pitchFamily="34" charset="0"/>
                <a:cs typeface="Arial" panose="020B0604020202020204" pitchFamily="34" charset="0"/>
              </a:rPr>
              <a:t>40-Minuten-Modell:</a:t>
            </a:r>
          </a:p>
          <a:p>
            <a:pPr marL="0" indent="0">
              <a:buNone/>
            </a:pPr>
            <a:r>
              <a:rPr lang="de-DE" sz="4400" dirty="0">
                <a:latin typeface="Arial" panose="020B0604020202020204" pitchFamily="34" charset="0"/>
                <a:cs typeface="Arial" panose="020B0604020202020204" pitchFamily="34" charset="0"/>
              </a:rPr>
              <a:t>Aufgrund unseres schulischen Schwerpunktes „soziales Lernen“ arbeiten wir in einem 40-Minuten-Modell pro Unterrichtsstunde. So haben wir Stunden für soziales Lernen im Stundenplan verankern können. </a:t>
            </a:r>
          </a:p>
          <a:p>
            <a:pPr marL="0" indent="0">
              <a:buNone/>
            </a:pPr>
            <a:endParaRPr lang="de-DE" sz="4400" b="1" u="sng"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de-DE" sz="4400" b="1" u="sng" dirty="0">
                <a:latin typeface="Arial" panose="020B0604020202020204" pitchFamily="34" charset="0"/>
                <a:cs typeface="Arial" panose="020B0604020202020204" pitchFamily="34" charset="0"/>
              </a:rPr>
              <a:t>PC-/ Laptop-Unterricht</a:t>
            </a:r>
            <a:endParaRPr lang="de-DE" sz="4400" dirty="0">
              <a:latin typeface="Arial" panose="020B0604020202020204" pitchFamily="34" charset="0"/>
              <a:cs typeface="Arial" panose="020B0604020202020204" pitchFamily="34" charset="0"/>
            </a:endParaRPr>
          </a:p>
          <a:p>
            <a:pPr marL="0" indent="0">
              <a:buNone/>
            </a:pPr>
            <a:r>
              <a:rPr lang="de-DE" sz="4400" dirty="0">
                <a:latin typeface="Arial" panose="020B0604020202020204" pitchFamily="34" charset="0"/>
                <a:cs typeface="Arial" panose="020B0604020202020204" pitchFamily="34" charset="0"/>
              </a:rPr>
              <a:t>Durch das 40-Minuten-Modell können wir PC-/ Laptop-Unterricht ab Klasse 1 ermöglichen. In beiden Schulhäusern stehen Laptopwagen mit 30 Laptops zur Verfügung. Ziel ist der altersgerechte und eigenständige Umgang mit PC, Laptop und Internet.</a:t>
            </a:r>
          </a:p>
          <a:p>
            <a:pPr marL="0" indent="0">
              <a:buNone/>
            </a:pPr>
            <a:endParaRPr lang="de-DE" sz="4400" b="1" u="sng"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de-DE" sz="4400" b="1" u="sng" dirty="0">
                <a:latin typeface="Arial" panose="020B0604020202020204" pitchFamily="34" charset="0"/>
                <a:cs typeface="Arial" panose="020B0604020202020204" pitchFamily="34" charset="0"/>
              </a:rPr>
              <a:t>Projektunterricht Klasse 5/ 6</a:t>
            </a:r>
          </a:p>
          <a:p>
            <a:pPr marL="0" indent="0">
              <a:buNone/>
            </a:pPr>
            <a:r>
              <a:rPr lang="de-DE" sz="4400" dirty="0">
                <a:latin typeface="Arial" panose="020B0604020202020204" pitchFamily="34" charset="0"/>
                <a:cs typeface="Arial" panose="020B0604020202020204" pitchFamily="34" charset="0"/>
              </a:rPr>
              <a:t>Das 40-Minutenmodell ermöglicht wöchentlich eine Projektunterrichtsstunde in Teilgruppen, in der Themen vertieft und fachübergreifend gearbeitet werden kann.</a:t>
            </a:r>
          </a:p>
          <a:p>
            <a:pPr marL="0" indent="0">
              <a:buNone/>
            </a:pPr>
            <a:endParaRPr lang="de-DE" sz="44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de-DE" sz="4400" b="1" u="sng" dirty="0">
                <a:latin typeface="Arial" panose="020B0604020202020204" pitchFamily="34" charset="0"/>
                <a:cs typeface="Arial" panose="020B0604020202020204" pitchFamily="34" charset="0"/>
              </a:rPr>
              <a:t>Hausaufgabenzimmer und Förderunterricht Klasse 5/ 6</a:t>
            </a:r>
          </a:p>
          <a:p>
            <a:pPr marL="457200" lvl="1" indent="0">
              <a:buNone/>
            </a:pPr>
            <a:endParaRPr lang="de-DE" sz="4400" dirty="0">
              <a:latin typeface="Arial" panose="020B0604020202020204" pitchFamily="34" charset="0"/>
              <a:cs typeface="Arial" panose="020B0604020202020204" pitchFamily="34" charset="0"/>
            </a:endParaRPr>
          </a:p>
          <a:p>
            <a:pPr marL="0" indent="0">
              <a:spcBef>
                <a:spcPts val="0"/>
              </a:spcBef>
              <a:buNone/>
            </a:pPr>
            <a:r>
              <a:rPr lang="de-DE" sz="4400" dirty="0">
                <a:latin typeface="Arial" panose="020B0604020202020204" pitchFamily="34" charset="0"/>
                <a:cs typeface="Arial" panose="020B0604020202020204" pitchFamily="34" charset="0"/>
              </a:rPr>
              <a:t>Das Hausaufgabenzimmer steht den Schülern und Schülerinnen der 5. und 6. Klasse ein Mal pro Woche zur Verfügung, um mit einer Lehrkraft Hausaufgaben zu erledigen.</a:t>
            </a:r>
          </a:p>
          <a:p>
            <a:pPr marL="0" indent="0">
              <a:spcBef>
                <a:spcPts val="0"/>
              </a:spcBef>
              <a:buNone/>
            </a:pPr>
            <a:r>
              <a:rPr lang="de-DE" sz="4400" dirty="0">
                <a:latin typeface="Arial" panose="020B0604020202020204" pitchFamily="34" charset="0"/>
                <a:cs typeface="Arial" panose="020B0604020202020204" pitchFamily="34" charset="0"/>
              </a:rPr>
              <a:t>Zeitgleich haben die Schüler und Schülerinnen die Möglichkeit, den Förderunterricht in Deutsch oder Mathematik zu nutzen. Unterrichtsinhalte können auf diese Weise in einem unterstützenden Lernumfeld vertieft und wiederholt werden. </a:t>
            </a:r>
          </a:p>
          <a:p>
            <a:pPr marL="0" indent="0">
              <a:buNone/>
            </a:pPr>
            <a:endParaRPr lang="de-DE" sz="4800" dirty="0"/>
          </a:p>
        </p:txBody>
      </p:sp>
      <p:sp>
        <p:nvSpPr>
          <p:cNvPr id="8" name="Inhaltsplatzhalter 7">
            <a:extLst>
              <a:ext uri="{FF2B5EF4-FFF2-40B4-BE49-F238E27FC236}">
                <a16:creationId xmlns:a16="http://schemas.microsoft.com/office/drawing/2014/main" id="{7056CDA2-E156-4309-8CD0-A4341F8C2872}"/>
              </a:ext>
            </a:extLst>
          </p:cNvPr>
          <p:cNvSpPr>
            <a:spLocks noGrp="1"/>
          </p:cNvSpPr>
          <p:nvPr>
            <p:ph sz="half" idx="2"/>
          </p:nvPr>
        </p:nvSpPr>
        <p:spPr>
          <a:xfrm>
            <a:off x="6286499" y="847758"/>
            <a:ext cx="5735873" cy="5879139"/>
          </a:xfrm>
          <a:solidFill>
            <a:srgbClr val="F7E8B5">
              <a:alpha val="82000"/>
            </a:srgbClr>
          </a:solidFill>
        </p:spPr>
        <p:txBody>
          <a:bodyPr>
            <a:normAutofit fontScale="25000" lnSpcReduction="20000"/>
          </a:bodyPr>
          <a:lstStyle/>
          <a:p>
            <a:pPr marL="0" indent="0">
              <a:buNone/>
            </a:pPr>
            <a:endParaRPr lang="de-DE" sz="36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de-DE" sz="4200" b="1" u="sng" dirty="0">
                <a:latin typeface="Arial" panose="020B0604020202020204" pitchFamily="34" charset="0"/>
                <a:cs typeface="Arial" panose="020B0604020202020204" pitchFamily="34" charset="0"/>
              </a:rPr>
              <a:t>Soziales Lernen im Unterricht:</a:t>
            </a:r>
          </a:p>
          <a:p>
            <a:pPr marL="0" indent="0">
              <a:buNone/>
            </a:pPr>
            <a:r>
              <a:rPr lang="de-DE" sz="4200" dirty="0">
                <a:latin typeface="Arial" panose="020B0604020202020204" pitchFamily="34" charset="0"/>
                <a:cs typeface="Arial" panose="020B0604020202020204" pitchFamily="34" charset="0"/>
              </a:rPr>
              <a:t>Beim sozialen Lernen geht es darum, altersgerecht Themen wie Gefühle (Wut, Freude, Enttäuschung), aber auch Streit und Kommunikation zu vermitteln. Gewaltfreie Kommunikation und Förderung der emotionalen Intelligenz stehen beim sozialen Lernen im Mittelpunkt.</a:t>
            </a:r>
          </a:p>
          <a:p>
            <a:pPr lvl="1">
              <a:buFont typeface="Wingdings" panose="05000000000000000000" pitchFamily="2" charset="2"/>
              <a:buChar char="§"/>
            </a:pPr>
            <a:r>
              <a:rPr lang="de-DE" sz="4200" b="1" u="sng" dirty="0">
                <a:latin typeface="Arial" panose="020B0604020202020204" pitchFamily="34" charset="0"/>
                <a:cs typeface="Arial" panose="020B0604020202020204" pitchFamily="34" charset="0"/>
              </a:rPr>
              <a:t>Konfliktlotsen: </a:t>
            </a:r>
            <a:endParaRPr lang="de-DE" sz="4200" b="1" dirty="0">
              <a:latin typeface="Arial" panose="020B0604020202020204" pitchFamily="34" charset="0"/>
              <a:cs typeface="Arial" panose="020B0604020202020204" pitchFamily="34" charset="0"/>
            </a:endParaRPr>
          </a:p>
          <a:p>
            <a:pPr marL="0" indent="0">
              <a:buNone/>
            </a:pPr>
            <a:r>
              <a:rPr lang="de-DE" sz="4200" dirty="0">
                <a:latin typeface="Arial" panose="020B0604020202020204" pitchFamily="34" charset="0"/>
                <a:cs typeface="Arial" panose="020B0604020202020204" pitchFamily="34" charset="0"/>
              </a:rPr>
              <a:t>Auf freiwilliger Basis erhalten unsere SchülerInnen der 5. Klassen eine Konfliktlotsenausbildung. </a:t>
            </a:r>
          </a:p>
          <a:p>
            <a:pPr marL="0" indent="0">
              <a:buNone/>
            </a:pPr>
            <a:r>
              <a:rPr lang="de-DE" sz="4200" dirty="0">
                <a:latin typeface="Arial" panose="020B0604020202020204" pitchFamily="34" charset="0"/>
                <a:cs typeface="Arial" panose="020B0604020202020204" pitchFamily="34" charset="0"/>
              </a:rPr>
              <a:t>Nach und nach wird hier die Fähigkeit erworben, kompetent durch Konflikte zu lotsen. Die Kinder lernen wichtige Regeln der Kommunikation wie zum Beispiel das aktive Zuhören oder das Versenden von Ich­‑Botschaften. Die eigenen Gefühle und die Gefühle anderer zu erkennen und zu benennen, sind ebenfalls Schwerpunkte der Ausbildung.</a:t>
            </a:r>
          </a:p>
          <a:p>
            <a:pPr lvl="1">
              <a:buFont typeface="Wingdings" panose="05000000000000000000" pitchFamily="2" charset="2"/>
              <a:buChar char="§"/>
            </a:pPr>
            <a:r>
              <a:rPr lang="de-DE" sz="4200" b="1" u="sng" dirty="0">
                <a:latin typeface="Arial" panose="020B0604020202020204" pitchFamily="34" charset="0"/>
                <a:cs typeface="Arial" panose="020B0604020202020204" pitchFamily="34" charset="0"/>
              </a:rPr>
              <a:t>Schulzeitung</a:t>
            </a:r>
          </a:p>
          <a:p>
            <a:pPr marL="0" indent="0">
              <a:buNone/>
            </a:pPr>
            <a:r>
              <a:rPr lang="de-DE" sz="4200" dirty="0">
                <a:latin typeface="Arial" panose="020B0604020202020204" pitchFamily="34" charset="0"/>
                <a:cs typeface="Arial" panose="020B0604020202020204" pitchFamily="34" charset="0"/>
              </a:rPr>
              <a:t>Schüler und Schülerinnen der Klassen 4 bis 6 können wöchentlich an der Gestaltung der Schulzeitung mitwirken. Dabei erlernen sie zum Beispiel Recherchetechniken und Interviewführung.</a:t>
            </a:r>
          </a:p>
          <a:p>
            <a:pPr lvl="1">
              <a:buFont typeface="Wingdings" panose="05000000000000000000" pitchFamily="2" charset="2"/>
              <a:buChar char="§"/>
            </a:pPr>
            <a:r>
              <a:rPr lang="de-DE" sz="4200" b="1" u="sng" dirty="0">
                <a:latin typeface="Arial" panose="020B0604020202020204" pitchFamily="34" charset="0"/>
                <a:cs typeface="Arial" panose="020B0604020202020204" pitchFamily="34" charset="0"/>
              </a:rPr>
              <a:t>Wahlpflichtunterricht: Die Gartenarbeitsschule</a:t>
            </a:r>
          </a:p>
          <a:p>
            <a:pPr marL="0" indent="0">
              <a:buNone/>
            </a:pPr>
            <a:r>
              <a:rPr lang="de-DE" sz="4200" dirty="0">
                <a:latin typeface="Arial" panose="020B0604020202020204" pitchFamily="34" charset="0"/>
                <a:cs typeface="Arial" panose="020B0604020202020204" pitchFamily="34" charset="0"/>
              </a:rPr>
              <a:t>Der Wahlpflichtunterricht für die Klassen 5 und 6 wird durch die Zusammenarbeit mit der bezirklichen Gartenarbeitsschule (GAS) abgedeckt. Dort verbringen die Kinder jeweils eine Doppelstunde und übernehmen vielfältige Aufgaben.</a:t>
            </a:r>
          </a:p>
          <a:p>
            <a:pPr marL="0" indent="0">
              <a:buNone/>
            </a:pPr>
            <a:r>
              <a:rPr lang="de-DE" sz="4200" dirty="0">
                <a:latin typeface="Arial" panose="020B0604020202020204" pitchFamily="34" charset="0"/>
                <a:cs typeface="Arial" panose="020B0604020202020204" pitchFamily="34" charset="0"/>
              </a:rPr>
              <a:t>Dazu gehören praktische Aufgaben wie das Anlegen und Pflegen eines eigenen Beetes, Samen säen und deren Früchte ernten und ihre Beete auf den Winter vorbereiten. Darüber hinaus werden aber auch kleine Gestecke gebastelt und Nisthilfen angefertigt</a:t>
            </a:r>
          </a:p>
          <a:p>
            <a:pPr lvl="1">
              <a:buFont typeface="Wingdings" panose="05000000000000000000" pitchFamily="2" charset="2"/>
              <a:buChar char="§"/>
            </a:pPr>
            <a:r>
              <a:rPr lang="de-DE" sz="4200" b="1" u="sng" dirty="0">
                <a:latin typeface="Arial" panose="020B0604020202020204" pitchFamily="34" charset="0"/>
                <a:cs typeface="Arial" panose="020B0604020202020204" pitchFamily="34" charset="0"/>
              </a:rPr>
              <a:t>Partizipation:</a:t>
            </a:r>
            <a:endParaRPr lang="de-DE" sz="4200" u="sng" dirty="0">
              <a:latin typeface="Arial" panose="020B0604020202020204" pitchFamily="34" charset="0"/>
              <a:cs typeface="Arial" panose="020B0604020202020204" pitchFamily="34" charset="0"/>
            </a:endParaRPr>
          </a:p>
          <a:p>
            <a:pPr marL="0" indent="0">
              <a:buNone/>
            </a:pPr>
            <a:r>
              <a:rPr lang="de-DE" sz="4200" dirty="0">
                <a:latin typeface="Arial" panose="020B0604020202020204" pitchFamily="34" charset="0"/>
                <a:cs typeface="Arial" panose="020B0604020202020204" pitchFamily="34" charset="0"/>
              </a:rPr>
              <a:t>Schon in der Grundschule ist es wichtig, Kinder zur aktiven Mitgestaltung des Schullebens zu motivieren, Beteiligungsmöglichkeiten vorzustellen, ihnen die Möglichkeit zu geben, Wünsche und Vorstellungen zu äußern und sich in Schulgremien zu informieren. Sie brauchen Gesprächsregeln und müssen lernen, kompromissbereit zu sein.</a:t>
            </a:r>
          </a:p>
          <a:p>
            <a:pPr marL="0" indent="0">
              <a:buNone/>
            </a:pPr>
            <a:r>
              <a:rPr lang="de-DE" sz="4200" dirty="0">
                <a:latin typeface="Arial" panose="020B0604020202020204" pitchFamily="34" charset="0"/>
                <a:cs typeface="Arial" panose="020B0604020202020204" pitchFamily="34" charset="0"/>
              </a:rPr>
              <a:t>Im Rahmen der „Demokratieerziehung“ etablieren wir deshalb in allen Klassen einen Klassenrat, der helfen soll, das soziale Miteinander zu stärken. Hier können Probleme besprochen und geklärt werden.</a:t>
            </a:r>
          </a:p>
          <a:p>
            <a:pPr marL="0" indent="0">
              <a:buNone/>
            </a:pPr>
            <a:r>
              <a:rPr lang="de-DE" sz="4200" dirty="0">
                <a:latin typeface="Arial" panose="020B0604020202020204" pitchFamily="34" charset="0"/>
                <a:cs typeface="Arial" panose="020B0604020202020204" pitchFamily="34" charset="0"/>
              </a:rPr>
              <a:t>Ebenfalls partizipieren können unsere SchülerInnen im </a:t>
            </a:r>
            <a:r>
              <a:rPr lang="de-DE" sz="4200" dirty="0" err="1">
                <a:latin typeface="Arial" panose="020B0604020202020204" pitchFamily="34" charset="0"/>
                <a:cs typeface="Arial" panose="020B0604020202020204" pitchFamily="34" charset="0"/>
              </a:rPr>
              <a:t>SchülerInnenrat</a:t>
            </a:r>
            <a:r>
              <a:rPr lang="de-DE" sz="4200" dirty="0">
                <a:latin typeface="Arial" panose="020B0604020202020204" pitchFamily="34" charset="0"/>
                <a:cs typeface="Arial" panose="020B0604020202020204" pitchFamily="34" charset="0"/>
              </a:rPr>
              <a:t>, der aus jeweils zwei Vertretern der Klassen 3 bis 6 besteht. VertreterInnen des </a:t>
            </a:r>
            <a:r>
              <a:rPr lang="de-DE" sz="4200" dirty="0" err="1">
                <a:latin typeface="Arial" panose="020B0604020202020204" pitchFamily="34" charset="0"/>
                <a:cs typeface="Arial" panose="020B0604020202020204" pitchFamily="34" charset="0"/>
              </a:rPr>
              <a:t>SchülerInnenrats</a:t>
            </a:r>
            <a:r>
              <a:rPr lang="de-DE" sz="4200" dirty="0">
                <a:latin typeface="Arial" panose="020B0604020202020204" pitchFamily="34" charset="0"/>
                <a:cs typeface="Arial" panose="020B0604020202020204" pitchFamily="34" charset="0"/>
              </a:rPr>
              <a:t> nehmen als Mitglieder der Schulkonferenz Anteil an der Gestaltung des Schullebens.</a:t>
            </a:r>
          </a:p>
          <a:p>
            <a:pPr marL="0" indent="0">
              <a:buNone/>
            </a:pPr>
            <a:r>
              <a:rPr lang="de-DE" sz="4000" dirty="0">
                <a:latin typeface="Arial" panose="020B0604020202020204" pitchFamily="34" charset="0"/>
                <a:cs typeface="Arial" panose="020B0604020202020204" pitchFamily="34" charset="0"/>
              </a:rPr>
              <a:t> </a:t>
            </a:r>
          </a:p>
          <a:p>
            <a:pPr marL="0" indent="0">
              <a:buNone/>
            </a:pPr>
            <a:endParaRPr lang="de-DE" sz="3600" dirty="0">
              <a:latin typeface="Arial" panose="020B0604020202020204" pitchFamily="34" charset="0"/>
              <a:cs typeface="Arial" panose="020B0604020202020204" pitchFamily="34" charset="0"/>
            </a:endParaRPr>
          </a:p>
          <a:p>
            <a:pPr marL="0" indent="0">
              <a:buNone/>
            </a:pPr>
            <a:endParaRPr lang="de-DE" dirty="0">
              <a:latin typeface="Arial" panose="020B0604020202020204" pitchFamily="34" charset="0"/>
              <a:cs typeface="Arial" panose="020B0604020202020204" pitchFamily="34" charset="0"/>
            </a:endParaRPr>
          </a:p>
        </p:txBody>
      </p:sp>
      <p:sp>
        <p:nvSpPr>
          <p:cNvPr id="3" name="Rechteck 2">
            <a:extLst>
              <a:ext uri="{FF2B5EF4-FFF2-40B4-BE49-F238E27FC236}">
                <a16:creationId xmlns:a16="http://schemas.microsoft.com/office/drawing/2014/main" id="{8326397D-699A-4933-98A6-4F5E9397ED83}"/>
              </a:ext>
            </a:extLst>
          </p:cNvPr>
          <p:cNvSpPr/>
          <p:nvPr/>
        </p:nvSpPr>
        <p:spPr>
          <a:xfrm>
            <a:off x="4923694" y="2348487"/>
            <a:ext cx="10902460" cy="430887"/>
          </a:xfrm>
          <a:prstGeom prst="rect">
            <a:avLst/>
          </a:prstGeom>
        </p:spPr>
        <p:txBody>
          <a:bodyPr wrap="square">
            <a:spAutoFit/>
          </a:bodyPr>
          <a:lstStyle/>
          <a:p>
            <a:pPr algn="just">
              <a:spcAft>
                <a:spcPts val="0"/>
              </a:spcAft>
            </a:pPr>
            <a:r>
              <a:rPr lang="de-DE" sz="1200" b="1" dirty="0">
                <a:solidFill>
                  <a:srgbClr val="000000"/>
                </a:solidFill>
                <a:latin typeface="ABeeZee" panose="02000000000000000000" pitchFamily="2" charset="0"/>
                <a:ea typeface="Times New Roman" panose="02020603050405020304" pitchFamily="18" charset="0"/>
                <a:cs typeface="Arial" panose="020B0604020202020204" pitchFamily="34" charset="0"/>
              </a:rPr>
              <a:t> </a:t>
            </a:r>
            <a:endParaRPr lang="de-DE" sz="1000" dirty="0">
              <a:latin typeface="Times New Roman" panose="02020603050405020304" pitchFamily="18" charset="0"/>
              <a:ea typeface="Times New Roman" panose="02020603050405020304" pitchFamily="18" charset="0"/>
            </a:endParaRPr>
          </a:p>
          <a:p>
            <a:pPr>
              <a:spcAft>
                <a:spcPts val="0"/>
              </a:spcAft>
            </a:pPr>
            <a:r>
              <a:rPr lang="de-DE" sz="1000" dirty="0">
                <a:latin typeface="ABeeZee" panose="02000000000000000000" pitchFamily="2" charset="0"/>
                <a:ea typeface="Times New Roman" panose="02020603050405020304" pitchFamily="18" charset="0"/>
              </a:rPr>
              <a:t> </a:t>
            </a:r>
            <a:endParaRPr lang="de-DE" sz="1000" dirty="0">
              <a:latin typeface="Times New Roman" panose="02020603050405020304" pitchFamily="18" charset="0"/>
              <a:ea typeface="Times New Roman" panose="02020603050405020304" pitchFamily="18" charset="0"/>
            </a:endParaRPr>
          </a:p>
        </p:txBody>
      </p:sp>
      <p:grpSp>
        <p:nvGrpSpPr>
          <p:cNvPr id="9" name="Gruppieren 8">
            <a:extLst>
              <a:ext uri="{FF2B5EF4-FFF2-40B4-BE49-F238E27FC236}">
                <a16:creationId xmlns:a16="http://schemas.microsoft.com/office/drawing/2014/main" id="{B65E7CE1-78C6-47EA-AF82-D45CC838F4B8}"/>
              </a:ext>
            </a:extLst>
          </p:cNvPr>
          <p:cNvGrpSpPr/>
          <p:nvPr/>
        </p:nvGrpSpPr>
        <p:grpSpPr>
          <a:xfrm>
            <a:off x="11256418" y="133051"/>
            <a:ext cx="731520" cy="666752"/>
            <a:chOff x="8321040" y="7345580"/>
            <a:chExt cx="731520" cy="666752"/>
          </a:xfrm>
        </p:grpSpPr>
        <p:sp>
          <p:nvSpPr>
            <p:cNvPr id="10" name="Rechteck: abgerundete Ecken 9">
              <a:extLst>
                <a:ext uri="{FF2B5EF4-FFF2-40B4-BE49-F238E27FC236}">
                  <a16:creationId xmlns:a16="http://schemas.microsoft.com/office/drawing/2014/main" id="{B342F7C2-93CD-4E54-AD91-0FF9CCF7EA2C}"/>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Zuhause">
              <a:hlinkClick r:id="rId3" action="ppaction://hlinksldjump"/>
              <a:extLst>
                <a:ext uri="{FF2B5EF4-FFF2-40B4-BE49-F238E27FC236}">
                  <a16:creationId xmlns:a16="http://schemas.microsoft.com/office/drawing/2014/main" id="{F2D8C55C-F5CE-4EB5-8C0A-4276C2DE57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12" name="Grafik 11">
            <a:extLst>
              <a:ext uri="{FF2B5EF4-FFF2-40B4-BE49-F238E27FC236}">
                <a16:creationId xmlns:a16="http://schemas.microsoft.com/office/drawing/2014/main" id="{9B4CF527-7847-432E-832A-11E133381B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46" y="165131"/>
            <a:ext cx="666752" cy="682627"/>
          </a:xfrm>
          <a:prstGeom prst="rect">
            <a:avLst/>
          </a:prstGeom>
        </p:spPr>
      </p:pic>
    </p:spTree>
    <p:extLst>
      <p:ext uri="{BB962C8B-B14F-4D97-AF65-F5344CB8AC3E}">
        <p14:creationId xmlns:p14="http://schemas.microsoft.com/office/powerpoint/2010/main" val="534982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3439920" y="151654"/>
            <a:ext cx="5312157" cy="666752"/>
          </a:xfrm>
          <a:solidFill>
            <a:srgbClr val="F7E8B5">
              <a:alpha val="82000"/>
            </a:srgbClr>
          </a:solidFill>
        </p:spPr>
        <p:txBody>
          <a:bodyPr>
            <a:normAutofit fontScale="90000"/>
          </a:bodyPr>
          <a:lstStyle/>
          <a:p>
            <a:r>
              <a:rPr lang="de-DE" dirty="0"/>
              <a:t>Entwicklungsvorhaben 1</a:t>
            </a:r>
          </a:p>
        </p:txBody>
      </p:sp>
      <p:graphicFrame>
        <p:nvGraphicFramePr>
          <p:cNvPr id="3" name="Tabelle 2">
            <a:extLst>
              <a:ext uri="{FF2B5EF4-FFF2-40B4-BE49-F238E27FC236}">
                <a16:creationId xmlns:a16="http://schemas.microsoft.com/office/drawing/2014/main" id="{25178522-A918-4CDC-8836-056DD7B1F595}"/>
              </a:ext>
            </a:extLst>
          </p:cNvPr>
          <p:cNvGraphicFramePr>
            <a:graphicFrameLocks noGrp="1"/>
          </p:cNvGraphicFramePr>
          <p:nvPr>
            <p:extLst>
              <p:ext uri="{D42A27DB-BD31-4B8C-83A1-F6EECF244321}">
                <p14:modId xmlns:p14="http://schemas.microsoft.com/office/powerpoint/2010/main" val="691648887"/>
              </p:ext>
            </p:extLst>
          </p:nvPr>
        </p:nvGraphicFramePr>
        <p:xfrm>
          <a:off x="212380" y="1017663"/>
          <a:ext cx="11767235" cy="5395971"/>
        </p:xfrm>
        <a:graphic>
          <a:graphicData uri="http://schemas.openxmlformats.org/drawingml/2006/table">
            <a:tbl>
              <a:tblPr firstRow="1" bandRow="1">
                <a:tableStyleId>{5C22544A-7EE6-4342-B048-85BDC9FD1C3A}</a:tableStyleId>
              </a:tblPr>
              <a:tblGrid>
                <a:gridCol w="2161920">
                  <a:extLst>
                    <a:ext uri="{9D8B030D-6E8A-4147-A177-3AD203B41FA5}">
                      <a16:colId xmlns:a16="http://schemas.microsoft.com/office/drawing/2014/main" val="1322778587"/>
                    </a:ext>
                  </a:extLst>
                </a:gridCol>
                <a:gridCol w="5443731">
                  <a:extLst>
                    <a:ext uri="{9D8B030D-6E8A-4147-A177-3AD203B41FA5}">
                      <a16:colId xmlns:a16="http://schemas.microsoft.com/office/drawing/2014/main" val="1621650632"/>
                    </a:ext>
                  </a:extLst>
                </a:gridCol>
                <a:gridCol w="1378627">
                  <a:extLst>
                    <a:ext uri="{9D8B030D-6E8A-4147-A177-3AD203B41FA5}">
                      <a16:colId xmlns:a16="http://schemas.microsoft.com/office/drawing/2014/main" val="2106029881"/>
                    </a:ext>
                  </a:extLst>
                </a:gridCol>
                <a:gridCol w="2782957">
                  <a:extLst>
                    <a:ext uri="{9D8B030D-6E8A-4147-A177-3AD203B41FA5}">
                      <a16:colId xmlns:a16="http://schemas.microsoft.com/office/drawing/2014/main" val="2930386691"/>
                    </a:ext>
                  </a:extLst>
                </a:gridCol>
              </a:tblGrid>
              <a:tr h="913192">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Themenfeld</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Maßnahmen</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Zeitraum</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Verantwortlichkeit</a:t>
                      </a:r>
                    </a:p>
                  </a:txBody>
                  <a:tcPr>
                    <a:solidFill>
                      <a:srgbClr val="F7E8B5"/>
                    </a:solidFill>
                  </a:tcPr>
                </a:tc>
                <a:extLst>
                  <a:ext uri="{0D108BD9-81ED-4DB2-BD59-A6C34878D82A}">
                    <a16:rowId xmlns:a16="http://schemas.microsoft.com/office/drawing/2014/main" val="4183193114"/>
                  </a:ext>
                </a:extLst>
              </a:tr>
              <a:tr h="1210075">
                <a:tc>
                  <a:txBody>
                    <a:bodyPr/>
                    <a:lstStyle/>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r>
                        <a:rPr lang="de-DE" sz="1200" kern="1200" dirty="0">
                          <a:solidFill>
                            <a:schemeClr val="dk1"/>
                          </a:solidFill>
                          <a:effectLst/>
                          <a:latin typeface="Arial" panose="020B0604020202020204" pitchFamily="34" charset="0"/>
                          <a:ea typeface="+mn-ea"/>
                          <a:cs typeface="Arial" panose="020B0604020202020204" pitchFamily="34" charset="0"/>
                        </a:rPr>
                        <a:t>digitale Bildung</a:t>
                      </a:r>
                      <a:endParaRPr lang="de-DE" sz="1200" dirty="0">
                        <a:latin typeface="Arial" panose="020B0604020202020204" pitchFamily="34" charset="0"/>
                        <a:cs typeface="Arial" panose="020B0604020202020204" pitchFamily="34" charset="0"/>
                      </a:endParaRPr>
                    </a:p>
                  </a:txBody>
                  <a:tcPr/>
                </a:tc>
                <a:tc>
                  <a:txBody>
                    <a:bodyPr/>
                    <a:lstStyle/>
                    <a:p>
                      <a:pPr marL="285750" indent="-2857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Etablierung der „</a:t>
                      </a:r>
                      <a:r>
                        <a:rPr lang="de-DE" sz="1200" dirty="0" err="1">
                          <a:effectLst/>
                          <a:latin typeface="Arial" panose="020B0604020202020204" pitchFamily="34" charset="0"/>
                          <a:ea typeface="Times New Roman" panose="02020603050405020304" pitchFamily="18" charset="0"/>
                          <a:cs typeface="Arial" panose="020B0604020202020204" pitchFamily="34" charset="0"/>
                        </a:rPr>
                        <a:t>SchulCloud</a:t>
                      </a:r>
                      <a:r>
                        <a:rPr lang="de-DE" sz="1200" dirty="0">
                          <a:effectLst/>
                          <a:latin typeface="Arial" panose="020B0604020202020204" pitchFamily="34" charset="0"/>
                          <a:ea typeface="Times New Roman" panose="02020603050405020304" pitchFamily="18" charset="0"/>
                          <a:cs typeface="Arial" panose="020B0604020202020204" pitchFamily="34" charset="0"/>
                        </a:rPr>
                        <a:t>“ für interne Kommunikation</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Ausstattung aller KollegInnen mit digitalen Endgeräten und FB der KollegInnen im Umgang</a:t>
                      </a:r>
                    </a:p>
                    <a:p>
                      <a:pPr marL="285750" indent="-2857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Ausstattung mit W-Lan in beiden Schulhäusern</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PC- und Laptopunterricht in den Klassen 1 bis 6</a:t>
                      </a:r>
                      <a:endParaRPr lang="de-DE" sz="1200" dirty="0">
                        <a:latin typeface="Arial" panose="020B0604020202020204" pitchFamily="34" charset="0"/>
                        <a:cs typeface="Arial" panose="020B0604020202020204" pitchFamily="34" charset="0"/>
                      </a:endParaRPr>
                    </a:p>
                  </a:txBody>
                  <a:tcPr/>
                </a:tc>
                <a:tc>
                  <a:txBody>
                    <a:bodyPr/>
                    <a:lstStyle/>
                    <a:p>
                      <a:pPr>
                        <a:lnSpc>
                          <a:spcPct val="115000"/>
                        </a:lnSpc>
                        <a:spcAft>
                          <a:spcPts val="0"/>
                        </a:spcAft>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seit 2020</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fortlaufend</a:t>
                      </a:r>
                      <a:endParaRPr lang="de-DE" sz="1200" dirty="0">
                        <a:latin typeface="Arial" panose="020B0604020202020204" pitchFamily="34" charset="0"/>
                        <a:cs typeface="Arial" panose="020B0604020202020204" pitchFamily="34" charset="0"/>
                      </a:endParaRPr>
                    </a:p>
                  </a:txBody>
                  <a:tcPr/>
                </a:tc>
                <a:tc>
                  <a:txBody>
                    <a:bodyPr/>
                    <a:lstStyle/>
                    <a:p>
                      <a:pPr marL="0" indent="0" algn="l">
                        <a:lnSpc>
                          <a:spcPct val="115000"/>
                        </a:lnSpc>
                        <a:spcAft>
                          <a:spcPts val="0"/>
                        </a:spcAft>
                        <a:buFont typeface="Wingdings" panose="05000000000000000000" pitchFamily="2" charset="2"/>
                        <a:buNone/>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IT-Arbeitsgruppe</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KollegInnen im PC-/ Laptopunterricht</a:t>
                      </a:r>
                    </a:p>
                    <a:p>
                      <a:pPr marL="171450" indent="-171450">
                        <a:buFont typeface="Wingdings" panose="05000000000000000000" pitchFamily="2" charset="2"/>
                        <a:buChar char="§"/>
                      </a:pPr>
                      <a:r>
                        <a:rPr lang="de-DE" sz="1200" dirty="0">
                          <a:effectLst/>
                          <a:latin typeface="Arial" panose="020B0604020202020204" pitchFamily="34" charset="0"/>
                          <a:cs typeface="Arial" panose="020B0604020202020204" pitchFamily="34" charset="0"/>
                        </a:rPr>
                        <a:t>Kollegium</a:t>
                      </a:r>
                      <a:endParaRPr lang="de-DE"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1035359"/>
                  </a:ext>
                </a:extLst>
              </a:tr>
              <a:tr h="986704">
                <a:tc>
                  <a:txBody>
                    <a:bodyPr/>
                    <a:lstStyle/>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r>
                        <a:rPr lang="de-DE" sz="1200" kern="1200" dirty="0">
                          <a:solidFill>
                            <a:schemeClr val="dk1"/>
                          </a:solidFill>
                          <a:effectLst/>
                          <a:latin typeface="Arial" panose="020B0604020202020204" pitchFamily="34" charset="0"/>
                          <a:ea typeface="+mn-ea"/>
                          <a:cs typeface="Arial" panose="020B0604020202020204" pitchFamily="34" charset="0"/>
                        </a:rPr>
                        <a:t>Begabtenförderung</a:t>
                      </a:r>
                      <a:endParaRPr lang="de-DE" sz="1200" dirty="0">
                        <a:latin typeface="Arial" panose="020B0604020202020204" pitchFamily="34" charset="0"/>
                        <a:cs typeface="Arial" panose="020B0604020202020204" pitchFamily="34" charset="0"/>
                      </a:endParaRPr>
                    </a:p>
                  </a:txBody>
                  <a:tcPr/>
                </a:tc>
                <a:tc>
                  <a:txBody>
                    <a:bodyPr/>
                    <a:lstStyle/>
                    <a:p>
                      <a:pPr marL="285750" indent="-2857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Aufbau einer Bibliothek mit Fachliteratur zur </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Materialien zur Forderung begabter SchülerInnen im Unterricht</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Austestung des Drehtürmodells für ausgewählte </a:t>
                      </a:r>
                      <a:r>
                        <a:rPr lang="de-DE" sz="1200" dirty="0" err="1">
                          <a:effectLst/>
                          <a:latin typeface="Arial" panose="020B0604020202020204" pitchFamily="34" charset="0"/>
                          <a:ea typeface="Times New Roman" panose="02020603050405020304" pitchFamily="18" charset="0"/>
                          <a:cs typeface="Arial" panose="020B0604020202020204" pitchFamily="34" charset="0"/>
                        </a:rPr>
                        <a:t>SuS</a:t>
                      </a:r>
                      <a:endParaRPr lang="de-DE" sz="1200" dirty="0">
                        <a:latin typeface="Arial" panose="020B0604020202020204" pitchFamily="34" charset="0"/>
                        <a:cs typeface="Arial" panose="020B0604020202020204" pitchFamily="34" charset="0"/>
                      </a:endParaRPr>
                    </a:p>
                  </a:txBody>
                  <a:tcPr/>
                </a:tc>
                <a:tc>
                  <a:txBody>
                    <a:bodyPr/>
                    <a:lstStyle/>
                    <a:p>
                      <a:endParaRPr lang="de-DE" sz="120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seit 2022</a:t>
                      </a:r>
                    </a:p>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fortlaufend</a:t>
                      </a:r>
                    </a:p>
                  </a:txBody>
                  <a:tcPr/>
                </a:tc>
                <a:tc>
                  <a:txBody>
                    <a:bodyPr/>
                    <a:lstStyle/>
                    <a:p>
                      <a:pPr marL="171450" indent="-1714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Fachkollegin Begabungsförderung</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171450" indent="-171450">
                        <a:lnSpc>
                          <a:spcPct val="115000"/>
                        </a:lnSpc>
                        <a:spcAft>
                          <a:spcPts val="0"/>
                        </a:spcAft>
                        <a:buFont typeface="Wingdings" panose="05000000000000000000" pitchFamily="2" charset="2"/>
                        <a:buChar char="§"/>
                      </a:pPr>
                      <a:r>
                        <a:rPr lang="de-DE" sz="1200" dirty="0" err="1">
                          <a:effectLst/>
                          <a:latin typeface="Arial" panose="020B0604020202020204" pitchFamily="34" charset="0"/>
                          <a:ea typeface="Times New Roman" panose="02020603050405020304" pitchFamily="18" charset="0"/>
                          <a:cs typeface="Arial" panose="020B0604020202020204" pitchFamily="34" charset="0"/>
                        </a:rPr>
                        <a:t>FachlehrerInnen</a:t>
                      </a:r>
                      <a:r>
                        <a:rPr lang="de-DE" sz="1200" dirty="0">
                          <a:effectLst/>
                          <a:latin typeface="Arial" panose="020B0604020202020204" pitchFamily="34" charset="0"/>
                          <a:ea typeface="Times New Roman" panose="02020603050405020304" pitchFamily="18" charset="0"/>
                          <a:cs typeface="Arial" panose="020B0604020202020204" pitchFamily="34" charset="0"/>
                        </a:rPr>
                        <a:t> mit entsprechenden </a:t>
                      </a:r>
                      <a:r>
                        <a:rPr lang="de-DE" sz="1200" dirty="0" err="1">
                          <a:effectLst/>
                          <a:latin typeface="Arial" panose="020B0604020202020204" pitchFamily="34" charset="0"/>
                          <a:ea typeface="Times New Roman" panose="02020603050405020304" pitchFamily="18" charset="0"/>
                          <a:cs typeface="Arial" panose="020B0604020202020204" pitchFamily="34" charset="0"/>
                        </a:rPr>
                        <a:t>SuS</a:t>
                      </a:r>
                      <a:r>
                        <a:rPr lang="de-DE" sz="1200" dirty="0">
                          <a:effectLst/>
                          <a:latin typeface="Arial" panose="020B0604020202020204" pitchFamily="34" charset="0"/>
                          <a:ea typeface="Times New Roman" panose="02020603050405020304" pitchFamily="18" charset="0"/>
                          <a:cs typeface="Arial" panose="020B0604020202020204" pitchFamily="34" charset="0"/>
                        </a:rPr>
                        <a:t> im Unterricht</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54514083"/>
                  </a:ext>
                </a:extLst>
              </a:tr>
              <a:tr h="365277">
                <a:tc>
                  <a:txBody>
                    <a:bodyPr/>
                    <a:lstStyle/>
                    <a:p>
                      <a:pPr algn="ctr"/>
                      <a:r>
                        <a:rPr lang="de-DE" sz="1200" b="0" i="0" kern="1200" dirty="0">
                          <a:solidFill>
                            <a:schemeClr val="dk1"/>
                          </a:solidFill>
                          <a:effectLst/>
                          <a:latin typeface="Arial" panose="020B0604020202020204" pitchFamily="34" charset="0"/>
                          <a:ea typeface="+mn-ea"/>
                          <a:cs typeface="Arial" panose="020B0604020202020204" pitchFamily="34" charset="0"/>
                        </a:rPr>
                        <a:t>LRS-Förderung</a:t>
                      </a:r>
                      <a:endParaRPr lang="de-DE" sz="1200" dirty="0">
                        <a:latin typeface="Arial" panose="020B0604020202020204" pitchFamily="34" charset="0"/>
                        <a:cs typeface="Arial" panose="020B0604020202020204" pitchFamily="34" charset="0"/>
                      </a:endParaRPr>
                    </a:p>
                  </a:txBody>
                  <a:tcPr/>
                </a:tc>
                <a:tc>
                  <a:txBody>
                    <a:bodyPr/>
                    <a:lstStyle/>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Testung aller </a:t>
                      </a:r>
                      <a:r>
                        <a:rPr lang="de-DE" sz="1200" dirty="0" err="1">
                          <a:latin typeface="Arial" panose="020B0604020202020204" pitchFamily="34" charset="0"/>
                          <a:cs typeface="Arial" panose="020B0604020202020204" pitchFamily="34" charset="0"/>
                        </a:rPr>
                        <a:t>SuS</a:t>
                      </a:r>
                      <a:r>
                        <a:rPr lang="de-DE" sz="1200" dirty="0">
                          <a:latin typeface="Arial" panose="020B0604020202020204" pitchFamily="34" charset="0"/>
                          <a:cs typeface="Arial" panose="020B0604020202020204" pitchFamily="34" charset="0"/>
                        </a:rPr>
                        <a:t> in bestimmten Zeiträumen </a:t>
                      </a:r>
                    </a:p>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Förderstunde für </a:t>
                      </a:r>
                      <a:r>
                        <a:rPr lang="de-DE" sz="1200" dirty="0" err="1">
                          <a:latin typeface="Arial" panose="020B0604020202020204" pitchFamily="34" charset="0"/>
                          <a:cs typeface="Arial" panose="020B0604020202020204" pitchFamily="34" charset="0"/>
                        </a:rPr>
                        <a:t>SuS</a:t>
                      </a:r>
                      <a:r>
                        <a:rPr lang="de-DE" sz="1200" dirty="0">
                          <a:latin typeface="Arial" panose="020B0604020202020204" pitchFamily="34" charset="0"/>
                          <a:cs typeface="Arial" panose="020B0604020202020204" pitchFamily="34" charset="0"/>
                        </a:rPr>
                        <a:t> mit Verdacht auf LRS/</a:t>
                      </a:r>
                    </a:p>
                  </a:txBody>
                  <a:tcPr/>
                </a:tc>
                <a:tc>
                  <a:txBody>
                    <a:bodyPr/>
                    <a:lstStyle/>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fortlaufend</a:t>
                      </a:r>
                    </a:p>
                  </a:txBody>
                  <a:tcPr/>
                </a:tc>
                <a:tc>
                  <a:txBody>
                    <a:bodyPr/>
                    <a:lstStyle/>
                    <a:p>
                      <a:pPr marL="171450" indent="-171450">
                        <a:buFont typeface="Wingdings" panose="05000000000000000000" pitchFamily="2" charset="2"/>
                        <a:buChar char="§"/>
                      </a:pPr>
                      <a:r>
                        <a:rPr lang="de-DE" sz="1200" b="0" i="0" dirty="0" err="1">
                          <a:solidFill>
                            <a:srgbClr val="000000"/>
                          </a:solidFill>
                          <a:effectLst/>
                          <a:latin typeface="Arial" panose="020B0604020202020204" pitchFamily="34" charset="0"/>
                          <a:cs typeface="Arial" panose="020B0604020202020204" pitchFamily="34" charset="0"/>
                        </a:rPr>
                        <a:t>FachlehrerInnen</a:t>
                      </a:r>
                      <a:r>
                        <a:rPr lang="de-DE" sz="1200" b="0" i="0" dirty="0">
                          <a:solidFill>
                            <a:srgbClr val="000000"/>
                          </a:solidFill>
                          <a:effectLst/>
                          <a:latin typeface="Arial" panose="020B0604020202020204" pitchFamily="34" charset="0"/>
                          <a:cs typeface="Arial" panose="020B0604020202020204" pitchFamily="34" charset="0"/>
                        </a:rPr>
                        <a:t> Deutsch; LRS-Fachkraft</a:t>
                      </a:r>
                      <a:endParaRPr lang="de-DE"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37867142"/>
                  </a:ext>
                </a:extLst>
              </a:tr>
              <a:tr h="0">
                <a:tc>
                  <a:txBody>
                    <a:bodyPr/>
                    <a:lstStyle/>
                    <a:p>
                      <a:pPr algn="ctr"/>
                      <a:r>
                        <a:rPr lang="de-DE" sz="1200" b="0" i="0" dirty="0">
                          <a:solidFill>
                            <a:srgbClr val="000000"/>
                          </a:solidFill>
                          <a:effectLst/>
                          <a:latin typeface="Arial" panose="020B0604020202020204" pitchFamily="34" charset="0"/>
                          <a:cs typeface="Arial" panose="020B0604020202020204" pitchFamily="34" charset="0"/>
                        </a:rPr>
                        <a:t>demokratische</a:t>
                      </a:r>
                    </a:p>
                    <a:p>
                      <a:pPr algn="ctr"/>
                      <a:r>
                        <a:rPr lang="de-DE" sz="1200" b="0" i="0" dirty="0">
                          <a:solidFill>
                            <a:srgbClr val="000000"/>
                          </a:solidFill>
                          <a:effectLst/>
                          <a:latin typeface="Arial" panose="020B0604020202020204" pitchFamily="34" charset="0"/>
                          <a:cs typeface="Arial" panose="020B0604020202020204" pitchFamily="34" charset="0"/>
                        </a:rPr>
                        <a:t>Schulentwicklung und</a:t>
                      </a:r>
                    </a:p>
                    <a:p>
                      <a:pPr algn="ctr"/>
                      <a:r>
                        <a:rPr lang="de-DE" sz="1200" b="0" i="0" dirty="0">
                          <a:solidFill>
                            <a:srgbClr val="000000"/>
                          </a:solidFill>
                          <a:effectLst/>
                          <a:latin typeface="Arial" panose="020B0604020202020204" pitchFamily="34" charset="0"/>
                          <a:cs typeface="Arial" panose="020B0604020202020204" pitchFamily="34" charset="0"/>
                        </a:rPr>
                        <a:t>Partizipation</a:t>
                      </a:r>
                    </a:p>
                    <a:p>
                      <a:pPr algn="ctr"/>
                      <a:endParaRPr lang="de-DE" sz="1200" dirty="0">
                        <a:latin typeface="Arial" panose="020B0604020202020204" pitchFamily="34" charset="0"/>
                        <a:cs typeface="Arial" panose="020B0604020202020204" pitchFamily="34" charset="0"/>
                      </a:endParaRPr>
                    </a:p>
                  </a:txBody>
                  <a:tcPr/>
                </a:tc>
                <a:tc>
                  <a:txBody>
                    <a:bodyPr/>
                    <a:lstStyle/>
                    <a:p>
                      <a:pPr marL="171450" indent="-171450">
                        <a:buFont typeface="Wingdings" panose="05000000000000000000" pitchFamily="2" charset="2"/>
                        <a:buChar char="§"/>
                      </a:pPr>
                      <a:r>
                        <a:rPr lang="de-DE" sz="1200" b="0" i="0" dirty="0">
                          <a:solidFill>
                            <a:srgbClr val="000000"/>
                          </a:solidFill>
                          <a:effectLst/>
                          <a:latin typeface="Arial" panose="020B0604020202020204" pitchFamily="34" charset="0"/>
                          <a:cs typeface="Arial" panose="020B0604020202020204" pitchFamily="34" charset="0"/>
                        </a:rPr>
                        <a:t>Einführung und Etablierung des Klassenrats in allen Klassenstufen</a:t>
                      </a:r>
                    </a:p>
                    <a:p>
                      <a:pPr marL="171450" indent="-171450">
                        <a:buFont typeface="Wingdings" panose="05000000000000000000" pitchFamily="2" charset="2"/>
                        <a:buChar char="§"/>
                      </a:pPr>
                      <a:r>
                        <a:rPr lang="de-DE" sz="1200" b="0" i="0" dirty="0">
                          <a:solidFill>
                            <a:srgbClr val="000000"/>
                          </a:solidFill>
                          <a:effectLst/>
                          <a:latin typeface="Arial" panose="020B0604020202020204" pitchFamily="34" charset="0"/>
                          <a:cs typeface="Arial" panose="020B0604020202020204" pitchFamily="34" charset="0"/>
                        </a:rPr>
                        <a:t>Einführung des </a:t>
                      </a:r>
                      <a:r>
                        <a:rPr lang="de-DE" sz="1200" b="0" i="0" dirty="0" err="1">
                          <a:solidFill>
                            <a:srgbClr val="000000"/>
                          </a:solidFill>
                          <a:effectLst/>
                          <a:latin typeface="Arial" panose="020B0604020202020204" pitchFamily="34" charset="0"/>
                          <a:cs typeface="Arial" panose="020B0604020202020204" pitchFamily="34" charset="0"/>
                        </a:rPr>
                        <a:t>SchülerInnenrats</a:t>
                      </a:r>
                      <a:r>
                        <a:rPr lang="de-DE" sz="1200" b="0" i="0" dirty="0">
                          <a:solidFill>
                            <a:srgbClr val="000000"/>
                          </a:solidFill>
                          <a:effectLst/>
                          <a:latin typeface="Arial" panose="020B0604020202020204" pitchFamily="34" charset="0"/>
                          <a:cs typeface="Arial" panose="020B0604020202020204" pitchFamily="34" charset="0"/>
                        </a:rPr>
                        <a:t> für VertreterInnen aller Klassen </a:t>
                      </a:r>
                    </a:p>
                    <a:p>
                      <a:pPr marL="171450" indent="-171450">
                        <a:buFont typeface="Wingdings" panose="05000000000000000000" pitchFamily="2" charset="2"/>
                        <a:buChar char="§"/>
                      </a:pPr>
                      <a:r>
                        <a:rPr lang="de-DE" sz="1200" b="0" i="0" dirty="0">
                          <a:solidFill>
                            <a:srgbClr val="000000"/>
                          </a:solidFill>
                          <a:effectLst/>
                          <a:latin typeface="Arial" panose="020B0604020202020204" pitchFamily="34" charset="0"/>
                          <a:cs typeface="Arial" panose="020B0604020202020204" pitchFamily="34" charset="0"/>
                        </a:rPr>
                        <a:t>Einführung der AG </a:t>
                      </a:r>
                      <a:r>
                        <a:rPr lang="de-DE" sz="1200" b="0" i="0" dirty="0" err="1">
                          <a:solidFill>
                            <a:srgbClr val="000000"/>
                          </a:solidFill>
                          <a:effectLst/>
                          <a:latin typeface="Arial" panose="020B0604020202020204" pitchFamily="34" charset="0"/>
                          <a:cs typeface="Arial" panose="020B0604020202020204" pitchFamily="34" charset="0"/>
                        </a:rPr>
                        <a:t>SchülerInnenzeitung</a:t>
                      </a:r>
                      <a:endParaRPr lang="de-DE" sz="1200" dirty="0">
                        <a:latin typeface="Arial" panose="020B0604020202020204" pitchFamily="34" charset="0"/>
                        <a:cs typeface="Arial" panose="020B0604020202020204" pitchFamily="34" charset="0"/>
                      </a:endParaRPr>
                    </a:p>
                  </a:txBody>
                  <a:tcPr/>
                </a:tc>
                <a:tc>
                  <a:txBody>
                    <a:bodyPr/>
                    <a:lstStyle/>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seit 2023</a:t>
                      </a:r>
                    </a:p>
                  </a:txBody>
                  <a:tcPr/>
                </a:tc>
                <a:tc>
                  <a:txBody>
                    <a:bodyPr/>
                    <a:lstStyle/>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KlassenlehrerInnen</a:t>
                      </a:r>
                    </a:p>
                    <a:p>
                      <a:pPr marL="171450" indent="-171450">
                        <a:buFont typeface="Wingdings" panose="05000000000000000000" pitchFamily="2" charset="2"/>
                        <a:buChar char="§"/>
                      </a:pPr>
                      <a:r>
                        <a:rPr lang="de-DE" sz="1200" dirty="0" err="1">
                          <a:latin typeface="Arial" panose="020B0604020202020204" pitchFamily="34" charset="0"/>
                          <a:cs typeface="Arial" panose="020B0604020202020204" pitchFamily="34" charset="0"/>
                        </a:rPr>
                        <a:t>FachkollegInnen</a:t>
                      </a:r>
                      <a:endParaRPr lang="de-DE"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23375862"/>
                  </a:ext>
                </a:extLst>
              </a:tr>
              <a:tr h="575987">
                <a:tc>
                  <a:txBody>
                    <a:bodyPr/>
                    <a:lstStyle/>
                    <a:p>
                      <a:pPr algn="ctr"/>
                      <a:r>
                        <a:rPr lang="de-DE" sz="1200" dirty="0">
                          <a:latin typeface="Arial" panose="020B0604020202020204" pitchFamily="34" charset="0"/>
                          <a:cs typeface="Arial" panose="020B0604020202020204" pitchFamily="34" charset="0"/>
                        </a:rPr>
                        <a:t>Soziales Lernen</a:t>
                      </a:r>
                    </a:p>
                  </a:txBody>
                  <a:tcPr/>
                </a:tc>
                <a:tc>
                  <a:txBody>
                    <a:bodyPr/>
                    <a:lstStyle/>
                    <a:p>
                      <a:pPr marL="171450" indent="-171450">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Fortbildungen des Kollegiums </a:t>
                      </a:r>
                    </a:p>
                    <a:p>
                      <a:pPr marL="171450" indent="-171450">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Aufbau einer Bibliothek mit Literatur zum Einsatz im Unterricht in allen Klassenstufen </a:t>
                      </a:r>
                    </a:p>
                    <a:p>
                      <a:pPr marL="171450" indent="-171450">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Etablieren des sozialen Lernens in den aktiven Unterricht laut Stundentafel</a:t>
                      </a:r>
                    </a:p>
                    <a:p>
                      <a:pPr marL="171450" indent="-171450">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txBody>
                  <a:tcPr/>
                </a:tc>
                <a:tc>
                  <a:txBody>
                    <a:bodyPr/>
                    <a:lstStyle/>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fortlaufend</a:t>
                      </a:r>
                    </a:p>
                  </a:txBody>
                  <a:tcPr/>
                </a:tc>
                <a:tc>
                  <a:txBody>
                    <a:bodyPr/>
                    <a:lstStyle/>
                    <a:p>
                      <a:pPr marL="171450" indent="-171450">
                        <a:buFont typeface="Wingdings" panose="05000000000000000000" pitchFamily="2" charset="2"/>
                        <a:buChar char="§"/>
                      </a:pPr>
                      <a:r>
                        <a:rPr lang="de-DE" sz="1200" dirty="0">
                          <a:latin typeface="Arial" panose="020B0604020202020204" pitchFamily="34" charset="0"/>
                          <a:cs typeface="Arial" panose="020B0604020202020204" pitchFamily="34" charset="0"/>
                        </a:rPr>
                        <a:t>Gesamtes Kollegium</a:t>
                      </a:r>
                    </a:p>
                  </a:txBody>
                  <a:tcPr/>
                </a:tc>
                <a:extLst>
                  <a:ext uri="{0D108BD9-81ED-4DB2-BD59-A6C34878D82A}">
                    <a16:rowId xmlns:a16="http://schemas.microsoft.com/office/drawing/2014/main" val="69159238"/>
                  </a:ext>
                </a:extLst>
              </a:tr>
            </a:tbl>
          </a:graphicData>
        </a:graphic>
      </p:graphicFrame>
      <p:sp>
        <p:nvSpPr>
          <p:cNvPr id="4" name="Pfeil: nach rechts 3">
            <a:extLst>
              <a:ext uri="{FF2B5EF4-FFF2-40B4-BE49-F238E27FC236}">
                <a16:creationId xmlns:a16="http://schemas.microsoft.com/office/drawing/2014/main" id="{B15F966A-4898-463F-9A63-2D6B61CB4E33}"/>
              </a:ext>
            </a:extLst>
          </p:cNvPr>
          <p:cNvSpPr/>
          <p:nvPr/>
        </p:nvSpPr>
        <p:spPr>
          <a:xfrm>
            <a:off x="10584386" y="6240522"/>
            <a:ext cx="1526651" cy="508883"/>
          </a:xfrm>
          <a:prstGeom prst="rightArrow">
            <a:avLst/>
          </a:prstGeom>
          <a:solidFill>
            <a:srgbClr val="F7E8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hlinkClick r:id="rId3" action="ppaction://hlinksldjump"/>
            <a:extLst>
              <a:ext uri="{FF2B5EF4-FFF2-40B4-BE49-F238E27FC236}">
                <a16:creationId xmlns:a16="http://schemas.microsoft.com/office/drawing/2014/main" id="{2FA40373-0175-4AF9-95D4-E0930E7A0C6D}"/>
              </a:ext>
            </a:extLst>
          </p:cNvPr>
          <p:cNvSpPr txBox="1"/>
          <p:nvPr/>
        </p:nvSpPr>
        <p:spPr>
          <a:xfrm>
            <a:off x="10669751" y="6356463"/>
            <a:ext cx="1375575"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weiter zu Teil 2</a:t>
            </a:r>
          </a:p>
        </p:txBody>
      </p:sp>
      <p:grpSp>
        <p:nvGrpSpPr>
          <p:cNvPr id="8" name="Gruppieren 7">
            <a:extLst>
              <a:ext uri="{FF2B5EF4-FFF2-40B4-BE49-F238E27FC236}">
                <a16:creationId xmlns:a16="http://schemas.microsoft.com/office/drawing/2014/main" id="{19EE3A24-F4AA-4772-94F8-9421651E3EF9}"/>
              </a:ext>
            </a:extLst>
          </p:cNvPr>
          <p:cNvGrpSpPr/>
          <p:nvPr/>
        </p:nvGrpSpPr>
        <p:grpSpPr>
          <a:xfrm>
            <a:off x="11256418" y="133051"/>
            <a:ext cx="731520" cy="666752"/>
            <a:chOff x="8321040" y="7345580"/>
            <a:chExt cx="731520" cy="666752"/>
          </a:xfrm>
        </p:grpSpPr>
        <p:sp>
          <p:nvSpPr>
            <p:cNvPr id="9" name="Rechteck: abgerundete Ecken 8">
              <a:extLst>
                <a:ext uri="{FF2B5EF4-FFF2-40B4-BE49-F238E27FC236}">
                  <a16:creationId xmlns:a16="http://schemas.microsoft.com/office/drawing/2014/main" id="{E4994F32-E9CB-4FAE-90D1-81CAE448802A}"/>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Zuhause">
              <a:hlinkClick r:id="rId4" action="ppaction://hlinksldjump"/>
              <a:extLst>
                <a:ext uri="{FF2B5EF4-FFF2-40B4-BE49-F238E27FC236}">
                  <a16:creationId xmlns:a16="http://schemas.microsoft.com/office/drawing/2014/main" id="{1DB7F35E-6B3E-47C6-AA33-B90664AEFC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3424" y="7345580"/>
              <a:ext cx="666752" cy="666752"/>
            </a:xfrm>
            <a:prstGeom prst="rect">
              <a:avLst/>
            </a:prstGeom>
          </p:spPr>
        </p:pic>
      </p:grpSp>
      <p:pic>
        <p:nvPicPr>
          <p:cNvPr id="11" name="Grafik 10">
            <a:extLst>
              <a:ext uri="{FF2B5EF4-FFF2-40B4-BE49-F238E27FC236}">
                <a16:creationId xmlns:a16="http://schemas.microsoft.com/office/drawing/2014/main" id="{2D6061CC-9D9B-468D-AE0C-7240B74771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446" y="133051"/>
            <a:ext cx="827210" cy="846905"/>
          </a:xfrm>
          <a:prstGeom prst="rect">
            <a:avLst/>
          </a:prstGeom>
        </p:spPr>
      </p:pic>
    </p:spTree>
    <p:extLst>
      <p:ext uri="{BB962C8B-B14F-4D97-AF65-F5344CB8AC3E}">
        <p14:creationId xmlns:p14="http://schemas.microsoft.com/office/powerpoint/2010/main" val="135068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3467749" y="159038"/>
            <a:ext cx="5491193" cy="666752"/>
          </a:xfrm>
          <a:solidFill>
            <a:srgbClr val="F7E8B5">
              <a:alpha val="82000"/>
            </a:srgbClr>
          </a:solidFill>
        </p:spPr>
        <p:txBody>
          <a:bodyPr>
            <a:normAutofit fontScale="90000"/>
          </a:bodyPr>
          <a:lstStyle/>
          <a:p>
            <a:r>
              <a:rPr lang="de-DE" dirty="0"/>
              <a:t>Entwicklungsvorhaben 2</a:t>
            </a:r>
          </a:p>
        </p:txBody>
      </p:sp>
      <p:graphicFrame>
        <p:nvGraphicFramePr>
          <p:cNvPr id="3" name="Tabelle 2">
            <a:extLst>
              <a:ext uri="{FF2B5EF4-FFF2-40B4-BE49-F238E27FC236}">
                <a16:creationId xmlns:a16="http://schemas.microsoft.com/office/drawing/2014/main" id="{25178522-A918-4CDC-8836-056DD7B1F595}"/>
              </a:ext>
            </a:extLst>
          </p:cNvPr>
          <p:cNvGraphicFramePr>
            <a:graphicFrameLocks noGrp="1"/>
          </p:cNvGraphicFramePr>
          <p:nvPr>
            <p:extLst>
              <p:ext uri="{D42A27DB-BD31-4B8C-83A1-F6EECF244321}">
                <p14:modId xmlns:p14="http://schemas.microsoft.com/office/powerpoint/2010/main" val="4208064016"/>
              </p:ext>
            </p:extLst>
          </p:nvPr>
        </p:nvGraphicFramePr>
        <p:xfrm>
          <a:off x="279564" y="969688"/>
          <a:ext cx="11632871" cy="5494722"/>
        </p:xfrm>
        <a:graphic>
          <a:graphicData uri="http://schemas.openxmlformats.org/drawingml/2006/table">
            <a:tbl>
              <a:tblPr firstRow="1" bandRow="1">
                <a:tableStyleId>{5C22544A-7EE6-4342-B048-85BDC9FD1C3A}</a:tableStyleId>
              </a:tblPr>
              <a:tblGrid>
                <a:gridCol w="2137234">
                  <a:extLst>
                    <a:ext uri="{9D8B030D-6E8A-4147-A177-3AD203B41FA5}">
                      <a16:colId xmlns:a16="http://schemas.microsoft.com/office/drawing/2014/main" val="1322778587"/>
                    </a:ext>
                  </a:extLst>
                </a:gridCol>
                <a:gridCol w="5381572">
                  <a:extLst>
                    <a:ext uri="{9D8B030D-6E8A-4147-A177-3AD203B41FA5}">
                      <a16:colId xmlns:a16="http://schemas.microsoft.com/office/drawing/2014/main" val="1621650632"/>
                    </a:ext>
                  </a:extLst>
                </a:gridCol>
                <a:gridCol w="1663681">
                  <a:extLst>
                    <a:ext uri="{9D8B030D-6E8A-4147-A177-3AD203B41FA5}">
                      <a16:colId xmlns:a16="http://schemas.microsoft.com/office/drawing/2014/main" val="2106029881"/>
                    </a:ext>
                  </a:extLst>
                </a:gridCol>
                <a:gridCol w="2450384">
                  <a:extLst>
                    <a:ext uri="{9D8B030D-6E8A-4147-A177-3AD203B41FA5}">
                      <a16:colId xmlns:a16="http://schemas.microsoft.com/office/drawing/2014/main" val="2930386691"/>
                    </a:ext>
                  </a:extLst>
                </a:gridCol>
              </a:tblGrid>
              <a:tr h="913192">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Themenfeld</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Maßnahmen</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Zeitraum</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Verantwortlichkeit</a:t>
                      </a:r>
                    </a:p>
                  </a:txBody>
                  <a:tcPr>
                    <a:solidFill>
                      <a:srgbClr val="F7E8B5"/>
                    </a:solidFill>
                  </a:tcPr>
                </a:tc>
                <a:extLst>
                  <a:ext uri="{0D108BD9-81ED-4DB2-BD59-A6C34878D82A}">
                    <a16:rowId xmlns:a16="http://schemas.microsoft.com/office/drawing/2014/main" val="4183193114"/>
                  </a:ext>
                </a:extLst>
              </a:tr>
              <a:tr h="585494">
                <a:tc>
                  <a:txBody>
                    <a:bodyPr/>
                    <a:lstStyle/>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r>
                        <a:rPr lang="de-DE" sz="1200" kern="1200" dirty="0">
                          <a:solidFill>
                            <a:schemeClr val="dk1"/>
                          </a:solidFill>
                          <a:effectLst/>
                          <a:latin typeface="Arial" panose="020B0604020202020204" pitchFamily="34" charset="0"/>
                          <a:ea typeface="+mn-ea"/>
                          <a:cs typeface="Arial" panose="020B0604020202020204" pitchFamily="34" charset="0"/>
                        </a:rPr>
                        <a:t>Glückskompetenz</a:t>
                      </a:r>
                    </a:p>
                  </a:txBody>
                  <a:tcPr/>
                </a:tc>
                <a:tc>
                  <a:txBody>
                    <a:bodyPr/>
                    <a:lstStyle/>
                    <a:p>
                      <a:pPr marL="285750" indent="-285750">
                        <a:lnSpc>
                          <a:spcPct val="115000"/>
                        </a:lnSpc>
                        <a:spcAft>
                          <a:spcPts val="0"/>
                        </a:spcAft>
                        <a:buFont typeface="Wingdings" panose="05000000000000000000" pitchFamily="2" charset="2"/>
                        <a:buChar char="§"/>
                      </a:pPr>
                      <a:r>
                        <a:rPr lang="de-DE" sz="1200" b="0" i="0" dirty="0">
                          <a:solidFill>
                            <a:srgbClr val="000000"/>
                          </a:solidFill>
                          <a:effectLst/>
                          <a:latin typeface="Arial" panose="020B0604020202020204" pitchFamily="34" charset="0"/>
                          <a:cs typeface="Arial" panose="020B0604020202020204" pitchFamily="34" charset="0"/>
                        </a:rPr>
                        <a:t>Fortbildung des Kollegiums Etablieren des Themas in den aktiven Unterricht</a:t>
                      </a:r>
                      <a:endParaRPr lang="de-DE" sz="1200" dirty="0">
                        <a:latin typeface="Arial" panose="020B0604020202020204" pitchFamily="34" charset="0"/>
                        <a:cs typeface="Arial" panose="020B0604020202020204" pitchFamily="34" charset="0"/>
                      </a:endParaRPr>
                    </a:p>
                  </a:txBody>
                  <a:tcPr/>
                </a:tc>
                <a:tc>
                  <a:txBody>
                    <a:bodyPr/>
                    <a:lstStyle/>
                    <a:p>
                      <a:pPr marL="285750" indent="-2857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seit 2020</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fortlaufend</a:t>
                      </a:r>
                      <a:endParaRPr lang="de-DE" sz="1200" dirty="0">
                        <a:latin typeface="Arial" panose="020B0604020202020204" pitchFamily="34" charset="0"/>
                        <a:cs typeface="Arial" panose="020B0604020202020204" pitchFamily="34" charset="0"/>
                      </a:endParaRPr>
                    </a:p>
                  </a:txBody>
                  <a:tcPr/>
                </a:tc>
                <a:tc>
                  <a:txBody>
                    <a:bodyPr/>
                    <a:lstStyle/>
                    <a:p>
                      <a:pPr marL="171450" indent="-171450" algn="l">
                        <a:lnSpc>
                          <a:spcPct val="115000"/>
                        </a:lnSpc>
                        <a:spcAft>
                          <a:spcPts val="0"/>
                        </a:spcAft>
                        <a:buFont typeface="Wingdings" panose="05000000000000000000" pitchFamily="2" charset="2"/>
                        <a:buChar char="§"/>
                      </a:pPr>
                      <a:r>
                        <a:rPr lang="de-DE" sz="1200" dirty="0" err="1">
                          <a:effectLst/>
                          <a:latin typeface="Arial" panose="020B0604020202020204" pitchFamily="34" charset="0"/>
                          <a:ea typeface="Times New Roman" panose="02020603050405020304" pitchFamily="18" charset="0"/>
                          <a:cs typeface="Arial" panose="020B0604020202020204" pitchFamily="34" charset="0"/>
                        </a:rPr>
                        <a:t>LehrerInnenkollegium</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1661035359"/>
                  </a:ext>
                </a:extLst>
              </a:tr>
              <a:tr h="1131376">
                <a:tc>
                  <a:txBody>
                    <a:bodyPr/>
                    <a:lstStyle/>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p>
                      <a:pPr algn="ctr"/>
                      <a:r>
                        <a:rPr lang="de-DE" sz="1200" kern="1200" dirty="0">
                          <a:solidFill>
                            <a:schemeClr val="dk1"/>
                          </a:solidFill>
                          <a:effectLst/>
                          <a:latin typeface="Arial" panose="020B0604020202020204" pitchFamily="34" charset="0"/>
                          <a:ea typeface="+mn-ea"/>
                          <a:cs typeface="Arial" panose="020B0604020202020204" pitchFamily="34" charset="0"/>
                        </a:rPr>
                        <a:t>Sprachbildung</a:t>
                      </a:r>
                    </a:p>
                  </a:txBody>
                  <a:tcPr/>
                </a:tc>
                <a:tc>
                  <a:txBody>
                    <a:bodyPr/>
                    <a:lstStyle/>
                    <a:p>
                      <a:pPr marL="171450" indent="-171450">
                        <a:lnSpc>
                          <a:spcPct val="115000"/>
                        </a:lnSpc>
                        <a:spcAft>
                          <a:spcPts val="0"/>
                        </a:spcAft>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Unterscheidung von Alltags- und Fachsprache</a:t>
                      </a:r>
                    </a:p>
                    <a:p>
                      <a:pPr marL="171450" indent="-171450">
                        <a:lnSpc>
                          <a:spcPct val="115000"/>
                        </a:lnSpc>
                        <a:spcAft>
                          <a:spcPts val="0"/>
                        </a:spcAft>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Operatoren verwenden </a:t>
                      </a:r>
                    </a:p>
                    <a:p>
                      <a:pPr marL="171450" indent="-171450">
                        <a:lnSpc>
                          <a:spcPct val="115000"/>
                        </a:lnSpc>
                        <a:spcAft>
                          <a:spcPts val="0"/>
                        </a:spcAft>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Erarbeitung eines DAZ-Konzeptes für die gesamte Schule </a:t>
                      </a:r>
                    </a:p>
                    <a:p>
                      <a:pPr marL="171450" indent="-171450">
                        <a:lnSpc>
                          <a:spcPct val="115000"/>
                        </a:lnSpc>
                        <a:spcAft>
                          <a:spcPts val="0"/>
                        </a:spcAft>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Förderung von Mehrsprachigkeit </a:t>
                      </a:r>
                    </a:p>
                    <a:p>
                      <a:pPr marL="171450" indent="-171450">
                        <a:lnSpc>
                          <a:spcPct val="115000"/>
                        </a:lnSpc>
                        <a:spcAft>
                          <a:spcPts val="0"/>
                        </a:spcAft>
                        <a:buFont typeface="Wingdings" panose="05000000000000000000" pitchFamily="2" charset="2"/>
                        <a:buChar char="§"/>
                      </a:pPr>
                      <a:r>
                        <a:rPr lang="de-DE" sz="1200" b="0" i="0" kern="1200" dirty="0">
                          <a:solidFill>
                            <a:schemeClr val="dk1"/>
                          </a:solidFill>
                          <a:effectLst/>
                          <a:latin typeface="Arial" panose="020B0604020202020204" pitchFamily="34" charset="0"/>
                          <a:ea typeface="+mn-ea"/>
                          <a:cs typeface="Arial" panose="020B0604020202020204" pitchFamily="34" charset="0"/>
                        </a:rPr>
                        <a:t>Arbeit mit Übersetzungsprogrammen</a:t>
                      </a:r>
                      <a:endParaRPr lang="de-DE" sz="1200" dirty="0">
                        <a:latin typeface="Arial" panose="020B06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r>
                        <a:rPr lang="de-DE" sz="1200" dirty="0">
                          <a:latin typeface="Arial" panose="020B0604020202020204" pitchFamily="34" charset="0"/>
                          <a:cs typeface="Arial" panose="020B0604020202020204" pitchFamily="34" charset="0"/>
                        </a:rPr>
                        <a:t>fortlaufend</a:t>
                      </a:r>
                    </a:p>
                    <a:p>
                      <a:pPr marL="285750" indent="-285750">
                        <a:buFont typeface="Wingdings" panose="05000000000000000000" pitchFamily="2" charset="2"/>
                        <a:buChar char="§"/>
                      </a:pPr>
                      <a:r>
                        <a:rPr lang="de-DE" sz="1200" dirty="0">
                          <a:latin typeface="Arial" panose="020B0604020202020204" pitchFamily="34" charset="0"/>
                          <a:cs typeface="Arial" panose="020B0604020202020204" pitchFamily="34" charset="0"/>
                        </a:rPr>
                        <a:t>z.T. ausstehend</a:t>
                      </a:r>
                    </a:p>
                  </a:txBody>
                  <a:tcPr/>
                </a:tc>
                <a:tc>
                  <a:txBody>
                    <a:bodyPr/>
                    <a:lstStyle/>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Gesamtes Kollegium</a:t>
                      </a:r>
                    </a:p>
                  </a:txBody>
                  <a:tcPr/>
                </a:tc>
                <a:extLst>
                  <a:ext uri="{0D108BD9-81ED-4DB2-BD59-A6C34878D82A}">
                    <a16:rowId xmlns:a16="http://schemas.microsoft.com/office/drawing/2014/main" val="1671526822"/>
                  </a:ext>
                </a:extLst>
              </a:tr>
              <a:tr h="761034">
                <a:tc>
                  <a:txBody>
                    <a:bodyPr/>
                    <a:lstStyle/>
                    <a:p>
                      <a:pPr algn="ctr"/>
                      <a:r>
                        <a:rPr lang="de-DE" sz="1200" b="0" i="0" dirty="0">
                          <a:solidFill>
                            <a:srgbClr val="000000"/>
                          </a:solidFill>
                          <a:effectLst/>
                          <a:latin typeface="Arial" panose="020B0604020202020204" pitchFamily="34" charset="0"/>
                          <a:cs typeface="Arial" panose="020B0604020202020204" pitchFamily="34" charset="0"/>
                        </a:rPr>
                        <a:t>Verbesserung der</a:t>
                      </a:r>
                    </a:p>
                    <a:p>
                      <a:pPr algn="ctr"/>
                      <a:r>
                        <a:rPr lang="de-DE" sz="1200" b="0" i="0" dirty="0">
                          <a:solidFill>
                            <a:srgbClr val="000000"/>
                          </a:solidFill>
                          <a:effectLst/>
                          <a:latin typeface="Arial" panose="020B0604020202020204" pitchFamily="34" charset="0"/>
                          <a:cs typeface="Arial" panose="020B0604020202020204" pitchFamily="34" charset="0"/>
                        </a:rPr>
                        <a:t>Aufenthaltsqualität</a:t>
                      </a:r>
                    </a:p>
                    <a:p>
                      <a:pPr algn="ctr"/>
                      <a:r>
                        <a:rPr lang="de-DE" sz="1200" b="0" i="0" dirty="0">
                          <a:solidFill>
                            <a:srgbClr val="000000"/>
                          </a:solidFill>
                          <a:effectLst/>
                          <a:latin typeface="Arial" panose="020B0604020202020204" pitchFamily="34" charset="0"/>
                          <a:cs typeface="Arial" panose="020B0604020202020204" pitchFamily="34" charset="0"/>
                        </a:rPr>
                        <a:t>im Schulgebäude</a:t>
                      </a:r>
                    </a:p>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171450" indent="-171450">
                        <a:lnSpc>
                          <a:spcPct val="115000"/>
                        </a:lnSpc>
                        <a:spcAft>
                          <a:spcPts val="0"/>
                        </a:spcAft>
                        <a:buFont typeface="Wingdings" panose="05000000000000000000" pitchFamily="2" charset="2"/>
                        <a:buChar char="§"/>
                      </a:pPr>
                      <a:r>
                        <a:rPr lang="de-DE" sz="1200" b="0" i="0" dirty="0">
                          <a:solidFill>
                            <a:srgbClr val="000000"/>
                          </a:solidFill>
                          <a:effectLst/>
                          <a:latin typeface="Arial" panose="020B0604020202020204" pitchFamily="34" charset="0"/>
                          <a:cs typeface="Arial" panose="020B0604020202020204" pitchFamily="34" charset="0"/>
                        </a:rPr>
                        <a:t>Ausstattung der Klassenräume mit neuem Mobiliar</a:t>
                      </a:r>
                      <a:endParaRPr lang="de-DE" sz="1200" dirty="0">
                        <a:latin typeface="Arial" panose="020B06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r>
                        <a:rPr lang="de-DE" sz="1200" dirty="0">
                          <a:latin typeface="Arial" panose="020B0604020202020204" pitchFamily="34" charset="0"/>
                          <a:cs typeface="Arial" panose="020B0604020202020204" pitchFamily="34" charset="0"/>
                        </a:rPr>
                        <a:t>fortlaufend</a:t>
                      </a:r>
                    </a:p>
                  </a:txBody>
                  <a:tcPr/>
                </a:tc>
                <a:tc>
                  <a:txBody>
                    <a:bodyPr/>
                    <a:lstStyle/>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Schulleitung</a:t>
                      </a:r>
                    </a:p>
                  </a:txBody>
                  <a:tcPr/>
                </a:tc>
                <a:extLst>
                  <a:ext uri="{0D108BD9-81ED-4DB2-BD59-A6C34878D82A}">
                    <a16:rowId xmlns:a16="http://schemas.microsoft.com/office/drawing/2014/main" val="2628897575"/>
                  </a:ext>
                </a:extLst>
              </a:tr>
              <a:tr h="1210075">
                <a:tc>
                  <a:txBody>
                    <a:bodyPr/>
                    <a:lstStyle/>
                    <a:p>
                      <a:pPr algn="ctr"/>
                      <a:r>
                        <a:rPr lang="de-DE" sz="1200" kern="1200" dirty="0" err="1">
                          <a:solidFill>
                            <a:schemeClr val="dk1"/>
                          </a:solidFill>
                          <a:effectLst/>
                          <a:latin typeface="Arial" panose="020B0604020202020204" pitchFamily="34" charset="0"/>
                          <a:ea typeface="+mn-ea"/>
                          <a:cs typeface="Arial" panose="020B0604020202020204" pitchFamily="34" charset="0"/>
                        </a:rPr>
                        <a:t>SchülerInnenhaushalt</a:t>
                      </a:r>
                      <a:endParaRPr lang="de-DE" sz="12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171450" indent="-1714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Aufbau und Etablierung des </a:t>
                      </a:r>
                      <a:r>
                        <a:rPr lang="de-DE" sz="1200" dirty="0" err="1">
                          <a:effectLst/>
                          <a:latin typeface="Arial" panose="020B0604020202020204" pitchFamily="34" charset="0"/>
                          <a:ea typeface="Times New Roman" panose="02020603050405020304" pitchFamily="18" charset="0"/>
                          <a:cs typeface="Arial" panose="020B0604020202020204" pitchFamily="34" charset="0"/>
                        </a:rPr>
                        <a:t>SchülerInnenhaushalts</a:t>
                      </a:r>
                      <a:r>
                        <a:rPr lang="de-DE" sz="1200" dirty="0">
                          <a:effectLst/>
                          <a:latin typeface="Arial" panose="020B0604020202020204" pitchFamily="34" charset="0"/>
                          <a:ea typeface="Times New Roman" panose="02020603050405020304" pitchFamily="18" charset="0"/>
                          <a:cs typeface="Arial" panose="020B0604020202020204" pitchFamily="34" charset="0"/>
                        </a:rPr>
                        <a:t> für eine Arbeitsgruppe aus interessierten SchülerInnen </a:t>
                      </a:r>
                    </a:p>
                    <a:p>
                      <a:pPr marL="171450" indent="-1714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Planung, Durchführung und Realisierung </a:t>
                      </a:r>
                    </a:p>
                    <a:p>
                      <a:pPr marL="171450" indent="-171450">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Aufbau einer SchülerInnen-Bibliothek als Ergebnis des </a:t>
                      </a:r>
                      <a:r>
                        <a:rPr lang="de-DE" sz="1200" dirty="0" err="1">
                          <a:effectLst/>
                          <a:latin typeface="Arial" panose="020B0604020202020204" pitchFamily="34" charset="0"/>
                          <a:ea typeface="Times New Roman" panose="02020603050405020304" pitchFamily="18" charset="0"/>
                          <a:cs typeface="Arial" panose="020B0604020202020204" pitchFamily="34" charset="0"/>
                        </a:rPr>
                        <a:t>SchülerInnenhaushalts</a:t>
                      </a:r>
                      <a:endParaRPr lang="de-DE" sz="1200" dirty="0">
                        <a:latin typeface="Arial" panose="020B06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r>
                        <a:rPr lang="de-DE" sz="1200" dirty="0">
                          <a:latin typeface="Arial" panose="020B0604020202020204" pitchFamily="34" charset="0"/>
                          <a:cs typeface="Arial" panose="020B0604020202020204" pitchFamily="34" charset="0"/>
                        </a:rPr>
                        <a:t>seit 2024</a:t>
                      </a:r>
                    </a:p>
                  </a:txBody>
                  <a:tcPr/>
                </a:tc>
                <a:tc>
                  <a:txBody>
                    <a:bodyPr/>
                    <a:lstStyle/>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Arbeitsgruppe</a:t>
                      </a: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Verantwortlicher Kollege</a:t>
                      </a: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Servicestelle Jugendbeteiligung e.V.</a:t>
                      </a:r>
                    </a:p>
                  </a:txBody>
                  <a:tcPr/>
                </a:tc>
                <a:extLst>
                  <a:ext uri="{0D108BD9-81ED-4DB2-BD59-A6C34878D82A}">
                    <a16:rowId xmlns:a16="http://schemas.microsoft.com/office/drawing/2014/main" val="3381736605"/>
                  </a:ext>
                </a:extLst>
              </a:tr>
              <a:tr h="831625">
                <a:tc>
                  <a:txBody>
                    <a:bodyPr/>
                    <a:lstStyle/>
                    <a:p>
                      <a:pPr algn="ctr"/>
                      <a:r>
                        <a:rPr lang="de-DE" sz="1200" kern="1200" dirty="0">
                          <a:solidFill>
                            <a:schemeClr val="dk1"/>
                          </a:solidFill>
                          <a:effectLst/>
                          <a:latin typeface="Arial" panose="020B0604020202020204" pitchFamily="34" charset="0"/>
                          <a:ea typeface="+mn-ea"/>
                          <a:cs typeface="Arial" panose="020B0604020202020204" pitchFamily="34" charset="0"/>
                        </a:rPr>
                        <a:t>Ökologische Bildung und Umweltbildung</a:t>
                      </a:r>
                    </a:p>
                  </a:txBody>
                  <a:tcPr/>
                </a:tc>
                <a:tc>
                  <a:txBody>
                    <a:bodyPr/>
                    <a:lstStyle/>
                    <a:p>
                      <a:pPr marL="171450" indent="-1714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Nutzung der Gartenarbeitsschule für den Wahlpflichtunterricht der Klassen 5 und 6</a:t>
                      </a:r>
                    </a:p>
                    <a:p>
                      <a:pPr marL="171450" indent="-1714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Weitere Nutzung als außerschulischer Lernort für alle Klassen</a:t>
                      </a:r>
                    </a:p>
                  </a:txBody>
                  <a:tcPr/>
                </a:tc>
                <a:tc>
                  <a:txBody>
                    <a:bodyPr/>
                    <a:lstStyle/>
                    <a:p>
                      <a:pPr marL="285750" indent="-285750">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txBody>
                  <a:tcPr/>
                </a:tc>
                <a:tc>
                  <a:txBody>
                    <a:bodyPr/>
                    <a:lstStyle/>
                    <a:p>
                      <a:pPr marL="171450" indent="-171450" algn="l">
                        <a:lnSpc>
                          <a:spcPct val="115000"/>
                        </a:lnSpc>
                        <a:spcAft>
                          <a:spcPts val="0"/>
                        </a:spcAft>
                        <a:buFont typeface="Wingdings" panose="05000000000000000000" pitchFamily="2" charset="2"/>
                        <a:buChar char="§"/>
                      </a:pPr>
                      <a:r>
                        <a:rPr lang="de-DE" sz="1200" dirty="0" err="1">
                          <a:effectLst/>
                          <a:latin typeface="Arial" panose="020B0604020202020204" pitchFamily="34" charset="0"/>
                          <a:ea typeface="Times New Roman" panose="02020603050405020304" pitchFamily="18" charset="0"/>
                          <a:cs typeface="Arial" panose="020B0604020202020204" pitchFamily="34" charset="0"/>
                        </a:rPr>
                        <a:t>FachkollegInnen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Verantwortliche Kollegen GAS</a:t>
                      </a:r>
                    </a:p>
                  </a:txBody>
                  <a:tcPr/>
                </a:tc>
                <a:extLst>
                  <a:ext uri="{0D108BD9-81ED-4DB2-BD59-A6C34878D82A}">
                    <a16:rowId xmlns:a16="http://schemas.microsoft.com/office/drawing/2014/main" val="1705226717"/>
                  </a:ext>
                </a:extLst>
              </a:tr>
            </a:tbl>
          </a:graphicData>
        </a:graphic>
      </p:graphicFrame>
      <p:sp>
        <p:nvSpPr>
          <p:cNvPr id="4" name="Pfeil: nach rechts 3">
            <a:hlinkClick r:id="rId3" action="ppaction://hlinksldjump"/>
            <a:extLst>
              <a:ext uri="{FF2B5EF4-FFF2-40B4-BE49-F238E27FC236}">
                <a16:creationId xmlns:a16="http://schemas.microsoft.com/office/drawing/2014/main" id="{182EA861-222B-4283-A9AF-D0B2258D6AF1}"/>
              </a:ext>
            </a:extLst>
          </p:cNvPr>
          <p:cNvSpPr/>
          <p:nvPr/>
        </p:nvSpPr>
        <p:spPr>
          <a:xfrm>
            <a:off x="10481019" y="6215932"/>
            <a:ext cx="1565207" cy="496956"/>
          </a:xfrm>
          <a:prstGeom prst="rightArrow">
            <a:avLst/>
          </a:prstGeom>
          <a:solidFill>
            <a:srgbClr val="F7E8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5F35FB65-88BD-411A-9A62-FCF93BE8B1E2}"/>
              </a:ext>
            </a:extLst>
          </p:cNvPr>
          <p:cNvSpPr txBox="1"/>
          <p:nvPr/>
        </p:nvSpPr>
        <p:spPr>
          <a:xfrm>
            <a:off x="10554939" y="6311650"/>
            <a:ext cx="1224501"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weiter zu Teil 3</a:t>
            </a:r>
          </a:p>
        </p:txBody>
      </p:sp>
      <p:grpSp>
        <p:nvGrpSpPr>
          <p:cNvPr id="8" name="Gruppieren 7">
            <a:extLst>
              <a:ext uri="{FF2B5EF4-FFF2-40B4-BE49-F238E27FC236}">
                <a16:creationId xmlns:a16="http://schemas.microsoft.com/office/drawing/2014/main" id="{3543F15A-CE19-4D03-8E0A-2B26374CD600}"/>
              </a:ext>
            </a:extLst>
          </p:cNvPr>
          <p:cNvGrpSpPr/>
          <p:nvPr/>
        </p:nvGrpSpPr>
        <p:grpSpPr>
          <a:xfrm>
            <a:off x="11256418" y="133051"/>
            <a:ext cx="731520" cy="666752"/>
            <a:chOff x="8321040" y="7345580"/>
            <a:chExt cx="731520" cy="666752"/>
          </a:xfrm>
        </p:grpSpPr>
        <p:sp>
          <p:nvSpPr>
            <p:cNvPr id="9" name="Rechteck: abgerundete Ecken 8">
              <a:extLst>
                <a:ext uri="{FF2B5EF4-FFF2-40B4-BE49-F238E27FC236}">
                  <a16:creationId xmlns:a16="http://schemas.microsoft.com/office/drawing/2014/main" id="{2D7D4352-477E-43B3-BD38-05EE15DAB86C}"/>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Zuhause">
              <a:hlinkClick r:id="rId4" action="ppaction://hlinksldjump"/>
              <a:extLst>
                <a:ext uri="{FF2B5EF4-FFF2-40B4-BE49-F238E27FC236}">
                  <a16:creationId xmlns:a16="http://schemas.microsoft.com/office/drawing/2014/main" id="{3FB40C49-D0B0-4B29-B50B-9660D8C72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53424" y="7345580"/>
              <a:ext cx="666752" cy="666752"/>
            </a:xfrm>
            <a:prstGeom prst="rect">
              <a:avLst/>
            </a:prstGeom>
          </p:spPr>
        </p:pic>
      </p:grpSp>
      <p:pic>
        <p:nvPicPr>
          <p:cNvPr id="11" name="Grafik 10">
            <a:extLst>
              <a:ext uri="{FF2B5EF4-FFF2-40B4-BE49-F238E27FC236}">
                <a16:creationId xmlns:a16="http://schemas.microsoft.com/office/drawing/2014/main" id="{61FF2609-D215-4430-905B-D0194C6BA6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564" y="159038"/>
            <a:ext cx="827210" cy="846905"/>
          </a:xfrm>
          <a:prstGeom prst="rect">
            <a:avLst/>
          </a:prstGeom>
        </p:spPr>
      </p:pic>
    </p:spTree>
    <p:extLst>
      <p:ext uri="{BB962C8B-B14F-4D97-AF65-F5344CB8AC3E}">
        <p14:creationId xmlns:p14="http://schemas.microsoft.com/office/powerpoint/2010/main" val="2650068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3467750" y="159038"/>
            <a:ext cx="5458536" cy="666752"/>
          </a:xfrm>
          <a:solidFill>
            <a:srgbClr val="F7E8B5">
              <a:alpha val="82000"/>
            </a:srgbClr>
          </a:solidFill>
        </p:spPr>
        <p:txBody>
          <a:bodyPr>
            <a:normAutofit fontScale="90000"/>
          </a:bodyPr>
          <a:lstStyle/>
          <a:p>
            <a:r>
              <a:rPr lang="de-DE" dirty="0"/>
              <a:t>Entwicklungsvorhaben 3</a:t>
            </a:r>
          </a:p>
        </p:txBody>
      </p:sp>
      <p:graphicFrame>
        <p:nvGraphicFramePr>
          <p:cNvPr id="3" name="Tabelle 2">
            <a:extLst>
              <a:ext uri="{FF2B5EF4-FFF2-40B4-BE49-F238E27FC236}">
                <a16:creationId xmlns:a16="http://schemas.microsoft.com/office/drawing/2014/main" id="{25178522-A918-4CDC-8836-056DD7B1F595}"/>
              </a:ext>
            </a:extLst>
          </p:cNvPr>
          <p:cNvGraphicFramePr>
            <a:graphicFrameLocks noGrp="1"/>
          </p:cNvGraphicFramePr>
          <p:nvPr>
            <p:extLst>
              <p:ext uri="{D42A27DB-BD31-4B8C-83A1-F6EECF244321}">
                <p14:modId xmlns:p14="http://schemas.microsoft.com/office/powerpoint/2010/main" val="711615930"/>
              </p:ext>
            </p:extLst>
          </p:nvPr>
        </p:nvGraphicFramePr>
        <p:xfrm>
          <a:off x="279564" y="969688"/>
          <a:ext cx="11632871" cy="5062533"/>
        </p:xfrm>
        <a:graphic>
          <a:graphicData uri="http://schemas.openxmlformats.org/drawingml/2006/table">
            <a:tbl>
              <a:tblPr firstRow="1" bandRow="1">
                <a:tableStyleId>{5C22544A-7EE6-4342-B048-85BDC9FD1C3A}</a:tableStyleId>
              </a:tblPr>
              <a:tblGrid>
                <a:gridCol w="2137234">
                  <a:extLst>
                    <a:ext uri="{9D8B030D-6E8A-4147-A177-3AD203B41FA5}">
                      <a16:colId xmlns:a16="http://schemas.microsoft.com/office/drawing/2014/main" val="1322778587"/>
                    </a:ext>
                  </a:extLst>
                </a:gridCol>
                <a:gridCol w="5381572">
                  <a:extLst>
                    <a:ext uri="{9D8B030D-6E8A-4147-A177-3AD203B41FA5}">
                      <a16:colId xmlns:a16="http://schemas.microsoft.com/office/drawing/2014/main" val="1621650632"/>
                    </a:ext>
                  </a:extLst>
                </a:gridCol>
                <a:gridCol w="1369484">
                  <a:extLst>
                    <a:ext uri="{9D8B030D-6E8A-4147-A177-3AD203B41FA5}">
                      <a16:colId xmlns:a16="http://schemas.microsoft.com/office/drawing/2014/main" val="2106029881"/>
                    </a:ext>
                  </a:extLst>
                </a:gridCol>
                <a:gridCol w="2744581">
                  <a:extLst>
                    <a:ext uri="{9D8B030D-6E8A-4147-A177-3AD203B41FA5}">
                      <a16:colId xmlns:a16="http://schemas.microsoft.com/office/drawing/2014/main" val="2930386691"/>
                    </a:ext>
                  </a:extLst>
                </a:gridCol>
              </a:tblGrid>
              <a:tr h="913192">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Themenfeld</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Maßnahmen</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Zeitraum</a:t>
                      </a:r>
                    </a:p>
                  </a:txBody>
                  <a:tcPr>
                    <a:solidFill>
                      <a:srgbClr val="F7E8B5"/>
                    </a:solidFill>
                  </a:tcPr>
                </a:tc>
                <a:tc>
                  <a:txBody>
                    <a:bodyPr/>
                    <a:lstStyle/>
                    <a:p>
                      <a:pPr algn="ctr"/>
                      <a:endParaRPr lang="de-DE" dirty="0">
                        <a:solidFill>
                          <a:schemeClr val="tx1"/>
                        </a:solidFill>
                        <a:latin typeface="Arial" panose="020B0604020202020204" pitchFamily="34" charset="0"/>
                        <a:cs typeface="Arial" panose="020B0604020202020204" pitchFamily="34" charset="0"/>
                      </a:endParaRPr>
                    </a:p>
                    <a:p>
                      <a:pPr algn="ctr"/>
                      <a:r>
                        <a:rPr lang="de-DE" dirty="0">
                          <a:solidFill>
                            <a:schemeClr val="tx1"/>
                          </a:solidFill>
                          <a:latin typeface="Arial" panose="020B0604020202020204" pitchFamily="34" charset="0"/>
                          <a:cs typeface="Arial" panose="020B0604020202020204" pitchFamily="34" charset="0"/>
                        </a:rPr>
                        <a:t>Verantwortlichkeit</a:t>
                      </a:r>
                    </a:p>
                  </a:txBody>
                  <a:tcPr>
                    <a:solidFill>
                      <a:srgbClr val="F7E8B5"/>
                    </a:solidFill>
                  </a:tcPr>
                </a:tc>
                <a:extLst>
                  <a:ext uri="{0D108BD9-81ED-4DB2-BD59-A6C34878D82A}">
                    <a16:rowId xmlns:a16="http://schemas.microsoft.com/office/drawing/2014/main" val="4183193114"/>
                  </a:ext>
                </a:extLst>
              </a:tr>
              <a:tr h="585494">
                <a:tc>
                  <a:txBody>
                    <a:bodyPr/>
                    <a:lstStyle/>
                    <a:p>
                      <a:pPr algn="ctr"/>
                      <a:r>
                        <a:rPr lang="de-DE" sz="1200" kern="1200" dirty="0">
                          <a:solidFill>
                            <a:schemeClr val="dk1"/>
                          </a:solidFill>
                          <a:effectLst/>
                          <a:latin typeface="Arial" panose="020B0604020202020204" pitchFamily="34" charset="0"/>
                          <a:ea typeface="+mn-ea"/>
                          <a:cs typeface="Arial" panose="020B0604020202020204" pitchFamily="34" charset="0"/>
                        </a:rPr>
                        <a:t>Schulische Organisation und Außenwirkung</a:t>
                      </a:r>
                    </a:p>
                  </a:txBody>
                  <a:tcPr/>
                </a:tc>
                <a:tc>
                  <a:txBody>
                    <a:bodyPr/>
                    <a:lstStyle/>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Erarbeitung und Etablierung eines schulinternen Hausaufgabenheftes für alle SchülerInnen der Schule</a:t>
                      </a:r>
                    </a:p>
                    <a:p>
                      <a:pPr marL="0" indent="0">
                        <a:lnSpc>
                          <a:spcPct val="115000"/>
                        </a:lnSpc>
                        <a:spcAft>
                          <a:spcPts val="0"/>
                        </a:spcAft>
                        <a:buFont typeface="Wingdings" panose="05000000000000000000" pitchFamily="2" charset="2"/>
                        <a:buNone/>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Entwurf und Etablierung eines neuen Schullogos für die </a:t>
                      </a:r>
                      <a:r>
                        <a:rPr lang="de-DE" sz="1200" dirty="0" err="1">
                          <a:latin typeface="Arial" panose="020B0604020202020204" pitchFamily="34" charset="0"/>
                          <a:cs typeface="Arial" panose="020B0604020202020204" pitchFamily="34" charset="0"/>
                        </a:rPr>
                        <a:t>HvK</a:t>
                      </a:r>
                      <a:r>
                        <a:rPr lang="de-DE" sz="1200" dirty="0">
                          <a:latin typeface="Arial" panose="020B0604020202020204" pitchFamily="34" charset="0"/>
                          <a:cs typeface="Arial" panose="020B0604020202020204" pitchFamily="34" charset="0"/>
                        </a:rPr>
                        <a:t>-Schule</a:t>
                      </a:r>
                    </a:p>
                    <a:p>
                      <a:pPr marL="0" indent="0">
                        <a:lnSpc>
                          <a:spcPct val="115000"/>
                        </a:lnSpc>
                        <a:spcAft>
                          <a:spcPts val="0"/>
                        </a:spcAft>
                        <a:buFont typeface="Wingdings" panose="05000000000000000000" pitchFamily="2" charset="2"/>
                        <a:buNone/>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Entwicklung und Einführung einer „Zuckertütenwoche“ für die </a:t>
                      </a:r>
                      <a:r>
                        <a:rPr lang="de-DE" sz="1200" dirty="0" err="1">
                          <a:latin typeface="Arial" panose="020B0604020202020204" pitchFamily="34" charset="0"/>
                          <a:cs typeface="Arial" panose="020B0604020202020204" pitchFamily="34" charset="0"/>
                        </a:rPr>
                        <a:t>LernanfängerInnen</a:t>
                      </a:r>
                      <a:r>
                        <a:rPr lang="de-DE" sz="1200" dirty="0">
                          <a:latin typeface="Arial" panose="020B0604020202020204" pitchFamily="34" charset="0"/>
                          <a:cs typeface="Arial" panose="020B0604020202020204" pitchFamily="34" charset="0"/>
                        </a:rPr>
                        <a:t> in der ersten Schulwoche vor der Einschulung</a:t>
                      </a:r>
                    </a:p>
                    <a:p>
                      <a:pPr marL="0" indent="0">
                        <a:lnSpc>
                          <a:spcPct val="115000"/>
                        </a:lnSpc>
                        <a:spcAft>
                          <a:spcPts val="0"/>
                        </a:spcAft>
                        <a:buFont typeface="Wingdings" panose="05000000000000000000" pitchFamily="2" charset="2"/>
                        <a:buNone/>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Neu-Organisation und Durchführung verschiedener schulinterner Feste und Veranstaltungen (Tag der offenen Tür, </a:t>
                      </a:r>
                      <a:r>
                        <a:rPr lang="de-DE" sz="1200" dirty="0" err="1">
                          <a:latin typeface="Arial" panose="020B0604020202020204" pitchFamily="34" charset="0"/>
                          <a:cs typeface="Arial" panose="020B0604020202020204" pitchFamily="34" charset="0"/>
                        </a:rPr>
                        <a:t>Kindertagsfest</a:t>
                      </a:r>
                      <a:r>
                        <a:rPr lang="de-DE" sz="1200" dirty="0">
                          <a:latin typeface="Arial" panose="020B0604020202020204" pitchFamily="34" charset="0"/>
                          <a:cs typeface="Arial" panose="020B0604020202020204" pitchFamily="34" charset="0"/>
                        </a:rPr>
                        <a:t>, Sponsorenlauf, Sportfest) </a:t>
                      </a:r>
                    </a:p>
                    <a:p>
                      <a:pPr marL="0" indent="0">
                        <a:lnSpc>
                          <a:spcPct val="115000"/>
                        </a:lnSpc>
                        <a:spcAft>
                          <a:spcPts val="0"/>
                        </a:spcAft>
                        <a:buFont typeface="Wingdings" panose="05000000000000000000" pitchFamily="2" charset="2"/>
                        <a:buNone/>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Planung und Durchführung des Kitatages (Besuch der zukünftigen Lernanfänger zu einer Schnupperstunde in der Schule)</a:t>
                      </a:r>
                    </a:p>
                  </a:txBody>
                  <a:tcPr/>
                </a:tc>
                <a:tc>
                  <a:txBody>
                    <a:bodyPr/>
                    <a:lstStyle/>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seit 2022</a:t>
                      </a: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0" indent="0">
                        <a:lnSpc>
                          <a:spcPct val="115000"/>
                        </a:lnSpc>
                        <a:spcAft>
                          <a:spcPts val="0"/>
                        </a:spcAft>
                        <a:buFont typeface="Wingdings" panose="05000000000000000000" pitchFamily="2" charset="2"/>
                        <a:buNone/>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seit 2023</a:t>
                      </a: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seit 2024</a:t>
                      </a: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seit 2024</a:t>
                      </a: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p>
                      <a:pPr marL="285750" indent="-285750">
                        <a:lnSpc>
                          <a:spcPct val="115000"/>
                        </a:lnSpc>
                        <a:spcAft>
                          <a:spcPts val="0"/>
                        </a:spcAft>
                        <a:buFont typeface="Wingdings" panose="05000000000000000000" pitchFamily="2" charset="2"/>
                        <a:buChar char="§"/>
                      </a:pPr>
                      <a:r>
                        <a:rPr lang="de-DE" sz="1200" dirty="0">
                          <a:latin typeface="Arial" panose="020B0604020202020204" pitchFamily="34" charset="0"/>
                          <a:cs typeface="Arial" panose="020B0604020202020204" pitchFamily="34" charset="0"/>
                        </a:rPr>
                        <a:t>seit 2015</a:t>
                      </a:r>
                    </a:p>
                  </a:txBody>
                  <a:tcPr/>
                </a:tc>
                <a:tc>
                  <a:txBody>
                    <a:bodyPr/>
                    <a:lstStyle/>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Fachkollege</a:t>
                      </a: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Förderverein</a:t>
                      </a:r>
                    </a:p>
                    <a:p>
                      <a:pPr marL="171450" indent="-171450" algn="l">
                        <a:lnSpc>
                          <a:spcPct val="115000"/>
                        </a:lnSpc>
                        <a:spcAft>
                          <a:spcPts val="0"/>
                        </a:spcAft>
                        <a:buFont typeface="Wingdings" panose="05000000000000000000" pitchFamily="2" charset="2"/>
                        <a:buChar char="§"/>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Schulleitung, </a:t>
                      </a:r>
                      <a:r>
                        <a:rPr lang="de-DE" sz="1200" dirty="0" err="1">
                          <a:effectLst/>
                          <a:latin typeface="Arial" panose="020B0604020202020204" pitchFamily="34" charset="0"/>
                          <a:ea typeface="Times New Roman" panose="02020603050405020304" pitchFamily="18" charset="0"/>
                          <a:cs typeface="Arial" panose="020B0604020202020204" pitchFamily="34" charset="0"/>
                        </a:rPr>
                        <a:t>FachkollegInnen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Designerin</a:t>
                      </a: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Arbeitsgruppe, </a:t>
                      </a:r>
                      <a:r>
                        <a:rPr lang="de-DE" sz="1200" dirty="0" err="1">
                          <a:effectLst/>
                          <a:latin typeface="Arial" panose="020B0604020202020204" pitchFamily="34" charset="0"/>
                          <a:ea typeface="Times New Roman" panose="02020603050405020304" pitchFamily="18" charset="0"/>
                          <a:cs typeface="Arial" panose="020B0604020202020204" pitchFamily="34" charset="0"/>
                        </a:rPr>
                        <a:t>FachkollegInnen</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Arbeitsgruppen, gesamtes Kollegium</a:t>
                      </a:r>
                    </a:p>
                    <a:p>
                      <a:pPr marL="171450" indent="-171450" algn="l">
                        <a:lnSpc>
                          <a:spcPct val="115000"/>
                        </a:lnSpc>
                        <a:spcAft>
                          <a:spcPts val="0"/>
                        </a:spcAft>
                        <a:buFont typeface="Wingdings" panose="05000000000000000000" pitchFamily="2" charset="2"/>
                        <a:buChar char="§"/>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p>
                      <a:pPr marL="171450" indent="-171450" algn="l">
                        <a:lnSpc>
                          <a:spcPct val="115000"/>
                        </a:lnSpc>
                        <a:spcAft>
                          <a:spcPts val="0"/>
                        </a:spcAft>
                        <a:buFont typeface="Wingdings" panose="05000000000000000000" pitchFamily="2" charset="2"/>
                        <a:buChar char="§"/>
                      </a:pPr>
                      <a:r>
                        <a:rPr lang="de-DE" sz="1200" dirty="0">
                          <a:effectLst/>
                          <a:latin typeface="Arial" panose="020B0604020202020204" pitchFamily="34" charset="0"/>
                          <a:ea typeface="Times New Roman" panose="02020603050405020304" pitchFamily="18" charset="0"/>
                          <a:cs typeface="Arial" panose="020B0604020202020204" pitchFamily="34" charset="0"/>
                        </a:rPr>
                        <a:t>KollegInnen der </a:t>
                      </a:r>
                      <a:r>
                        <a:rPr lang="de-DE" sz="1200" dirty="0" err="1">
                          <a:effectLst/>
                          <a:latin typeface="Arial" panose="020B0604020202020204" pitchFamily="34" charset="0"/>
                          <a:ea typeface="Times New Roman" panose="02020603050405020304" pitchFamily="18" charset="0"/>
                          <a:cs typeface="Arial" panose="020B0604020202020204" pitchFamily="34" charset="0"/>
                        </a:rPr>
                        <a:t>Saph</a:t>
                      </a: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1661035359"/>
                  </a:ext>
                </a:extLst>
              </a:tr>
              <a:tr h="1131376">
                <a:tc>
                  <a:txBody>
                    <a:bodyPr/>
                    <a:lstStyle/>
                    <a:p>
                      <a:pPr algn="ctr"/>
                      <a:endParaRPr lang="de-DE" sz="1200" kern="1200" dirty="0">
                        <a:solidFill>
                          <a:schemeClr val="dk1"/>
                        </a:solidFill>
                        <a:effectLst/>
                        <a:latin typeface="Arial" panose="020B0604020202020204" pitchFamily="34" charset="0"/>
                        <a:ea typeface="+mn-ea"/>
                        <a:cs typeface="Arial" panose="020B0604020202020204" pitchFamily="34" charset="0"/>
                      </a:endParaRPr>
                    </a:p>
                  </a:txBody>
                  <a:tcPr/>
                </a:tc>
                <a:tc>
                  <a:txBody>
                    <a:bodyPr/>
                    <a:lstStyle/>
                    <a:p>
                      <a:pPr marL="171450" indent="-171450">
                        <a:lnSpc>
                          <a:spcPct val="115000"/>
                        </a:lnSpc>
                        <a:spcAft>
                          <a:spcPts val="0"/>
                        </a:spcAft>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txBody>
                  <a:tcPr/>
                </a:tc>
                <a:tc>
                  <a:txBody>
                    <a:bodyPr/>
                    <a:lstStyle/>
                    <a:p>
                      <a:pPr marL="285750" indent="-285750">
                        <a:buFont typeface="Wingdings" panose="05000000000000000000" pitchFamily="2" charset="2"/>
                        <a:buChar char="§"/>
                      </a:pPr>
                      <a:endParaRPr lang="de-DE" sz="1200" dirty="0">
                        <a:latin typeface="Arial" panose="020B0604020202020204" pitchFamily="34" charset="0"/>
                        <a:cs typeface="Arial" panose="020B0604020202020204" pitchFamily="34" charset="0"/>
                      </a:endParaRPr>
                    </a:p>
                  </a:txBody>
                  <a:tcPr/>
                </a:tc>
                <a:tc>
                  <a:txBody>
                    <a:bodyPr/>
                    <a:lstStyle/>
                    <a:p>
                      <a:pPr marL="171450" indent="-171450" algn="l">
                        <a:lnSpc>
                          <a:spcPct val="115000"/>
                        </a:lnSpc>
                        <a:spcAft>
                          <a:spcPts val="0"/>
                        </a:spcAft>
                        <a:buFont typeface="Wingdings" panose="05000000000000000000" pitchFamily="2" charset="2"/>
                        <a:buChar char="§"/>
                      </a:pPr>
                      <a:endParaRPr lang="de-DE" sz="1200" dirty="0">
                        <a:effectLst/>
                        <a:latin typeface="Arial" panose="020B0604020202020204" pitchFamily="34" charset="0"/>
                        <a:ea typeface="Times New Roman" panose="02020603050405020304" pitchFamily="18" charset="0"/>
                        <a:cs typeface="Arial" panose="020B0604020202020204" pitchFamily="34" charset="0"/>
                      </a:endParaRPr>
                    </a:p>
                  </a:txBody>
                  <a:tcPr/>
                </a:tc>
                <a:extLst>
                  <a:ext uri="{0D108BD9-81ED-4DB2-BD59-A6C34878D82A}">
                    <a16:rowId xmlns:a16="http://schemas.microsoft.com/office/drawing/2014/main" val="1671526822"/>
                  </a:ext>
                </a:extLst>
              </a:tr>
            </a:tbl>
          </a:graphicData>
        </a:graphic>
      </p:graphicFrame>
      <p:grpSp>
        <p:nvGrpSpPr>
          <p:cNvPr id="5" name="Gruppieren 4">
            <a:extLst>
              <a:ext uri="{FF2B5EF4-FFF2-40B4-BE49-F238E27FC236}">
                <a16:creationId xmlns:a16="http://schemas.microsoft.com/office/drawing/2014/main" id="{65EC6C1E-3BB4-46ED-B088-EB489B28FD96}"/>
              </a:ext>
            </a:extLst>
          </p:cNvPr>
          <p:cNvGrpSpPr/>
          <p:nvPr/>
        </p:nvGrpSpPr>
        <p:grpSpPr>
          <a:xfrm>
            <a:off x="11256418" y="133051"/>
            <a:ext cx="731520" cy="666752"/>
            <a:chOff x="8321040" y="7345580"/>
            <a:chExt cx="731520" cy="666752"/>
          </a:xfrm>
        </p:grpSpPr>
        <p:sp>
          <p:nvSpPr>
            <p:cNvPr id="6" name="Rechteck: abgerundete Ecken 5">
              <a:extLst>
                <a:ext uri="{FF2B5EF4-FFF2-40B4-BE49-F238E27FC236}">
                  <a16:creationId xmlns:a16="http://schemas.microsoft.com/office/drawing/2014/main" id="{5CA20E1A-D61B-467D-B8F0-D6E0399AB926}"/>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Zuhause">
              <a:hlinkClick r:id="rId3" action="ppaction://hlinksldjump"/>
              <a:extLst>
                <a:ext uri="{FF2B5EF4-FFF2-40B4-BE49-F238E27FC236}">
                  <a16:creationId xmlns:a16="http://schemas.microsoft.com/office/drawing/2014/main" id="{A7118F77-273D-4688-A3A5-7DCA2B7DC8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7" name="Grafik 6">
            <a:extLst>
              <a:ext uri="{FF2B5EF4-FFF2-40B4-BE49-F238E27FC236}">
                <a16:creationId xmlns:a16="http://schemas.microsoft.com/office/drawing/2014/main" id="{F0A20FA4-69EA-4DC9-9611-2DA85BE67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564" y="159038"/>
            <a:ext cx="748633" cy="766457"/>
          </a:xfrm>
          <a:prstGeom prst="rect">
            <a:avLst/>
          </a:prstGeom>
        </p:spPr>
      </p:pic>
    </p:spTree>
    <p:extLst>
      <p:ext uri="{BB962C8B-B14F-4D97-AF65-F5344CB8AC3E}">
        <p14:creationId xmlns:p14="http://schemas.microsoft.com/office/powerpoint/2010/main" val="3814844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69000" b="-69000"/>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0DE07C-4B93-44D3-A506-4E402A89F1D1}"/>
              </a:ext>
            </a:extLst>
          </p:cNvPr>
          <p:cNvSpPr>
            <a:spLocks noGrp="1"/>
          </p:cNvSpPr>
          <p:nvPr>
            <p:ph type="title"/>
          </p:nvPr>
        </p:nvSpPr>
        <p:spPr>
          <a:xfrm>
            <a:off x="5129212" y="173848"/>
            <a:ext cx="2185988" cy="776288"/>
          </a:xfrm>
          <a:solidFill>
            <a:srgbClr val="F7E8B5">
              <a:alpha val="82000"/>
            </a:srgbClr>
          </a:solidFill>
        </p:spPr>
        <p:txBody>
          <a:bodyPr>
            <a:normAutofit fontScale="90000"/>
          </a:bodyPr>
          <a:lstStyle/>
          <a:p>
            <a:pPr algn="ctr"/>
            <a:r>
              <a:rPr lang="de-DE" dirty="0"/>
              <a:t>Konzepte</a:t>
            </a:r>
          </a:p>
        </p:txBody>
      </p:sp>
      <p:sp>
        <p:nvSpPr>
          <p:cNvPr id="4" name="Rechteck 3">
            <a:extLst>
              <a:ext uri="{FF2B5EF4-FFF2-40B4-BE49-F238E27FC236}">
                <a16:creationId xmlns:a16="http://schemas.microsoft.com/office/drawing/2014/main" id="{1F9684DD-42AD-4BC2-BFFC-3EA1A1D6915A}"/>
              </a:ext>
            </a:extLst>
          </p:cNvPr>
          <p:cNvSpPr/>
          <p:nvPr/>
        </p:nvSpPr>
        <p:spPr>
          <a:xfrm>
            <a:off x="209228" y="1069383"/>
            <a:ext cx="11765436" cy="5614769"/>
          </a:xfrm>
          <a:prstGeom prst="rect">
            <a:avLst/>
          </a:prstGeom>
          <a:solidFill>
            <a:srgbClr val="F7E8B5">
              <a:alpha val="8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a:extLst>
              <a:ext uri="{FF2B5EF4-FFF2-40B4-BE49-F238E27FC236}">
                <a16:creationId xmlns:a16="http://schemas.microsoft.com/office/drawing/2014/main" id="{CAF75B0F-C902-4688-A870-D8ADC9AEA0AD}"/>
              </a:ext>
            </a:extLst>
          </p:cNvPr>
          <p:cNvSpPr/>
          <p:nvPr/>
        </p:nvSpPr>
        <p:spPr>
          <a:xfrm>
            <a:off x="500625" y="1077132"/>
            <a:ext cx="11363325" cy="4124206"/>
          </a:xfrm>
          <a:prstGeom prst="rect">
            <a:avLst/>
          </a:prstGeom>
        </p:spPr>
        <p:txBody>
          <a:bodyPr wrap="square">
            <a:spAutoFit/>
          </a:bodyPr>
          <a:lstStyle/>
          <a:p>
            <a:pPr marL="342900" indent="-342900">
              <a:spcAft>
                <a:spcPts val="0"/>
              </a:spcAft>
              <a:buAutoNum type="arabicPeriod"/>
            </a:pPr>
            <a:endParaRPr lang="de-DE" sz="1400" dirty="0">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0"/>
              </a:spcAft>
              <a:buAutoNum type="arabicPeriod"/>
            </a:pPr>
            <a:r>
              <a:rPr lang="de-DE" sz="1400" u="sng" dirty="0">
                <a:latin typeface="Arial" panose="020B0604020202020204" pitchFamily="34" charset="0"/>
                <a:ea typeface="Times New Roman" panose="02020603050405020304" pitchFamily="18" charset="0"/>
                <a:cs typeface="Arial" panose="020B0604020202020204" pitchFamily="34" charset="0"/>
              </a:rPr>
              <a:t>Mobilitätskonzept</a:t>
            </a:r>
          </a:p>
          <a:p>
            <a:pPr>
              <a:spcAft>
                <a:spcPts val="0"/>
              </a:spcAft>
            </a:pPr>
            <a:endParaRPr lang="de-DE" dirty="0"/>
          </a:p>
          <a:p>
            <a:pPr>
              <a:spcAft>
                <a:spcPts val="0"/>
              </a:spcAft>
            </a:pPr>
            <a:r>
              <a:rPr lang="de-DE" sz="1400" dirty="0">
                <a:latin typeface="Arial" panose="020B0604020202020204" pitchFamily="34" charset="0"/>
                <a:cs typeface="Arial" panose="020B0604020202020204" pitchFamily="34" charset="0"/>
              </a:rPr>
              <a:t>Das Mobilitätskonzept einer Berliner Grundschule umfasst Maßnahmen zur Verkehrssicherheit, Umweltbildung und selbstständigen Mobilität der SchülerInnen, integriert in den Unterricht und Schulalltag, oft mit Partnern wie der Polizei. Es fördert sicheres, umweltbewusstes Verhalten</a:t>
            </a:r>
            <a:endParaRPr lang="de-DE" sz="1400" dirty="0">
              <a:latin typeface="Arial" panose="020B0604020202020204" pitchFamily="34" charset="0"/>
              <a:ea typeface="Times New Roman" panose="02020603050405020304" pitchFamily="18" charset="0"/>
              <a:cs typeface="Arial" panose="020B0604020202020204" pitchFamily="34" charset="0"/>
            </a:endParaRPr>
          </a:p>
          <a:p>
            <a:pPr marL="342900" indent="-342900">
              <a:spcAft>
                <a:spcPts val="0"/>
              </a:spcAft>
              <a:buAutoNum type="arabicPeriod"/>
            </a:pPr>
            <a:endParaRPr lang="de-DE" sz="1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latin typeface="Arial" panose="020B0604020202020204" pitchFamily="34" charset="0"/>
                <a:ea typeface="Times New Roman" panose="02020603050405020304" pitchFamily="18" charset="0"/>
                <a:cs typeface="Arial" panose="020B0604020202020204" pitchFamily="34" charset="0"/>
              </a:rPr>
              <a:t>2. </a:t>
            </a:r>
            <a:r>
              <a:rPr lang="de-DE" sz="1400" u="sng" dirty="0">
                <a:latin typeface="Arial" panose="020B0604020202020204" pitchFamily="34" charset="0"/>
                <a:ea typeface="Times New Roman" panose="02020603050405020304" pitchFamily="18" charset="0"/>
                <a:cs typeface="Arial" panose="020B0604020202020204" pitchFamily="34" charset="0"/>
              </a:rPr>
              <a:t>Kinderschutzkonzept</a:t>
            </a:r>
          </a:p>
          <a:p>
            <a:pPr>
              <a:spcAft>
                <a:spcPts val="0"/>
              </a:spcAft>
            </a:pPr>
            <a:endParaRPr lang="de-DE" sz="1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latin typeface="Arial" panose="020B0604020202020204" pitchFamily="34" charset="0"/>
                <a:ea typeface="Times New Roman" panose="02020603050405020304" pitchFamily="18" charset="0"/>
                <a:cs typeface="Arial" panose="020B0604020202020204" pitchFamily="34" charset="0"/>
              </a:rPr>
              <a:t>Das Kinderschutzkonzept an Berliner Grundschulen ist ein verbindliches Schutzkonzept zur Prävention von Kindeswohlgefährdungen. Es umfasst Präventionsmaßnahmen, klare Handlungsabläufe bei Verdacht auf Gefährdung und einen Verhaltenskodex für alle Beteiligten. Schulen sind seit 2021 gesetzlich zur Erstellung verpflichtet.</a:t>
            </a:r>
          </a:p>
          <a:p>
            <a:pPr>
              <a:spcAft>
                <a:spcPts val="0"/>
              </a:spcAft>
            </a:pPr>
            <a:endParaRPr lang="de-DE" sz="1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latin typeface="Arial" panose="020B0604020202020204" pitchFamily="34" charset="0"/>
                <a:ea typeface="Times New Roman" panose="02020603050405020304" pitchFamily="18" charset="0"/>
                <a:cs typeface="Arial" panose="020B0604020202020204" pitchFamily="34" charset="0"/>
              </a:rPr>
              <a:t>3. </a:t>
            </a:r>
            <a:r>
              <a:rPr lang="de-DE" sz="1400" u="sng" dirty="0">
                <a:latin typeface="Arial" panose="020B0604020202020204" pitchFamily="34" charset="0"/>
                <a:ea typeface="Times New Roman" panose="02020603050405020304" pitchFamily="18" charset="0"/>
                <a:cs typeface="Arial" panose="020B0604020202020204" pitchFamily="34" charset="0"/>
              </a:rPr>
              <a:t>Digitale Bildung</a:t>
            </a:r>
          </a:p>
          <a:p>
            <a:pPr>
              <a:spcAft>
                <a:spcPts val="0"/>
              </a:spcAft>
            </a:pPr>
            <a:endParaRPr lang="de-DE" sz="1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400" dirty="0">
                <a:latin typeface="Arial" panose="020B0604020202020204" pitchFamily="34" charset="0"/>
                <a:cs typeface="Arial" panose="020B0604020202020204" pitchFamily="34" charset="0"/>
              </a:rPr>
              <a:t>Digitale Bildung bedeutet, dass Kinder lernen, mit Computern, Tablets und dem Internet sicher und sinnvoll umzugehen. Sie erfahren, wie man Informationen findet, prüft und kreativ nutzt – für Schule, Alltag und den späteren Beruf. Dabei stehen auch Teamwork und verantwortungsvolles Handeln im Vordergrund.</a:t>
            </a:r>
            <a:endParaRPr lang="de-DE" sz="14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endParaRPr lang="de-DE" sz="1000"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de-DE" sz="1000" dirty="0">
                <a:latin typeface="Times New Roman" panose="02020603050405020304" pitchFamily="18" charset="0"/>
                <a:ea typeface="Times New Roman" panose="02020603050405020304" pitchFamily="18" charset="0"/>
              </a:rPr>
              <a:t> </a:t>
            </a:r>
          </a:p>
        </p:txBody>
      </p:sp>
      <p:sp>
        <p:nvSpPr>
          <p:cNvPr id="3" name="Pfeil: nach rechts 2">
            <a:extLst>
              <a:ext uri="{FF2B5EF4-FFF2-40B4-BE49-F238E27FC236}">
                <a16:creationId xmlns:a16="http://schemas.microsoft.com/office/drawing/2014/main" id="{3A71F4E6-4F64-4165-BCC2-02529576ACE1}"/>
              </a:ext>
            </a:extLst>
          </p:cNvPr>
          <p:cNvSpPr/>
          <p:nvPr/>
        </p:nvSpPr>
        <p:spPr>
          <a:xfrm>
            <a:off x="10187553" y="2418993"/>
            <a:ext cx="1354888" cy="3874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Pfeil: nach rechts 7">
            <a:extLst>
              <a:ext uri="{FF2B5EF4-FFF2-40B4-BE49-F238E27FC236}">
                <a16:creationId xmlns:a16="http://schemas.microsoft.com/office/drawing/2014/main" id="{E2EF68BD-8304-40F9-AC13-2ED85D048C09}"/>
              </a:ext>
            </a:extLst>
          </p:cNvPr>
          <p:cNvSpPr/>
          <p:nvPr/>
        </p:nvSpPr>
        <p:spPr>
          <a:xfrm>
            <a:off x="10187553" y="3623190"/>
            <a:ext cx="1354888" cy="3874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rechts 8">
            <a:extLst>
              <a:ext uri="{FF2B5EF4-FFF2-40B4-BE49-F238E27FC236}">
                <a16:creationId xmlns:a16="http://schemas.microsoft.com/office/drawing/2014/main" id="{2BF34FC5-BAE9-4872-87AC-427C217CD35F}"/>
              </a:ext>
            </a:extLst>
          </p:cNvPr>
          <p:cNvSpPr/>
          <p:nvPr/>
        </p:nvSpPr>
        <p:spPr>
          <a:xfrm>
            <a:off x="10187553" y="1214796"/>
            <a:ext cx="1354888" cy="3874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9">
            <a:extLst>
              <a:ext uri="{FF2B5EF4-FFF2-40B4-BE49-F238E27FC236}">
                <a16:creationId xmlns:a16="http://schemas.microsoft.com/office/drawing/2014/main" id="{717DDB66-8ABC-4956-B6CE-1F56F771DE8C}"/>
              </a:ext>
            </a:extLst>
          </p:cNvPr>
          <p:cNvSpPr/>
          <p:nvPr/>
        </p:nvSpPr>
        <p:spPr>
          <a:xfrm>
            <a:off x="10187553" y="4961211"/>
            <a:ext cx="1354888" cy="38745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uppieren 10">
            <a:extLst>
              <a:ext uri="{FF2B5EF4-FFF2-40B4-BE49-F238E27FC236}">
                <a16:creationId xmlns:a16="http://schemas.microsoft.com/office/drawing/2014/main" id="{9B973070-52FC-413E-8FE9-DF33629EC738}"/>
              </a:ext>
            </a:extLst>
          </p:cNvPr>
          <p:cNvGrpSpPr/>
          <p:nvPr/>
        </p:nvGrpSpPr>
        <p:grpSpPr>
          <a:xfrm>
            <a:off x="11256418" y="133051"/>
            <a:ext cx="731520" cy="666752"/>
            <a:chOff x="8321040" y="7345580"/>
            <a:chExt cx="731520" cy="666752"/>
          </a:xfrm>
        </p:grpSpPr>
        <p:sp>
          <p:nvSpPr>
            <p:cNvPr id="12" name="Rechteck: abgerundete Ecken 11">
              <a:extLst>
                <a:ext uri="{FF2B5EF4-FFF2-40B4-BE49-F238E27FC236}">
                  <a16:creationId xmlns:a16="http://schemas.microsoft.com/office/drawing/2014/main" id="{72C378F2-F68E-41C9-9202-E59C6E173504}"/>
                </a:ext>
              </a:extLst>
            </p:cNvPr>
            <p:cNvSpPr/>
            <p:nvPr/>
          </p:nvSpPr>
          <p:spPr>
            <a:xfrm>
              <a:off x="8321040" y="7345580"/>
              <a:ext cx="731520" cy="6667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descr="Zuhause">
              <a:hlinkClick r:id="rId3" action="ppaction://hlinksldjump"/>
              <a:extLst>
                <a:ext uri="{FF2B5EF4-FFF2-40B4-BE49-F238E27FC236}">
                  <a16:creationId xmlns:a16="http://schemas.microsoft.com/office/drawing/2014/main" id="{2909ABC1-8D56-4EFC-AE6D-870DFF5386A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3424" y="7345580"/>
              <a:ext cx="666752" cy="666752"/>
            </a:xfrm>
            <a:prstGeom prst="rect">
              <a:avLst/>
            </a:prstGeom>
          </p:spPr>
        </p:pic>
      </p:grpSp>
      <p:pic>
        <p:nvPicPr>
          <p:cNvPr id="13" name="Grafik 12">
            <a:extLst>
              <a:ext uri="{FF2B5EF4-FFF2-40B4-BE49-F238E27FC236}">
                <a16:creationId xmlns:a16="http://schemas.microsoft.com/office/drawing/2014/main" id="{18229A27-25D0-4640-9C4D-BCB839B6D0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446" y="133051"/>
            <a:ext cx="827210" cy="846905"/>
          </a:xfrm>
          <a:prstGeom prst="rect">
            <a:avLst/>
          </a:prstGeom>
        </p:spPr>
      </p:pic>
    </p:spTree>
    <p:extLst>
      <p:ext uri="{BB962C8B-B14F-4D97-AF65-F5344CB8AC3E}">
        <p14:creationId xmlns:p14="http://schemas.microsoft.com/office/powerpoint/2010/main" val="3118884786"/>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enutzerdefiniert 2">
      <a:majorFont>
        <a:latin typeface="PBBooksandCoffee"/>
        <a:ea typeface=""/>
        <a:cs typeface=""/>
      </a:majorFont>
      <a:minorFont>
        <a:latin typeface="Papyru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2592</Words>
  <Application>Microsoft Office PowerPoint</Application>
  <PresentationFormat>Breitbild</PresentationFormat>
  <Paragraphs>448</Paragraphs>
  <Slides>16</Slides>
  <Notes>0</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16</vt:i4>
      </vt:variant>
    </vt:vector>
  </HeadingPairs>
  <TitlesOfParts>
    <vt:vector size="27" baseType="lpstr">
      <vt:lpstr>ABeeZee</vt:lpstr>
      <vt:lpstr>Arial</vt:lpstr>
      <vt:lpstr>Arial Narrow</vt:lpstr>
      <vt:lpstr>Calibri</vt:lpstr>
      <vt:lpstr>Papyrus</vt:lpstr>
      <vt:lpstr>PBBooksandCoffee</vt:lpstr>
      <vt:lpstr>Symbol</vt:lpstr>
      <vt:lpstr>Times New Roman</vt:lpstr>
      <vt:lpstr>Wingdings</vt:lpstr>
      <vt:lpstr>Office</vt:lpstr>
      <vt:lpstr>Acrobat Document</vt:lpstr>
      <vt:lpstr>Schulprogramm der  Hauptmann-von-Köpenick-Schule 09G23</vt:lpstr>
      <vt:lpstr>Leitbild</vt:lpstr>
      <vt:lpstr>Statistiken</vt:lpstr>
      <vt:lpstr>Schulspezifische Rahmenbedingungen</vt:lpstr>
      <vt:lpstr>Profil und Unterrichtsorganisation</vt:lpstr>
      <vt:lpstr>Entwicklungsvorhaben 1</vt:lpstr>
      <vt:lpstr>Entwicklungsvorhaben 2</vt:lpstr>
      <vt:lpstr>Entwicklungsvorhaben 3</vt:lpstr>
      <vt:lpstr>Konzepte</vt:lpstr>
      <vt:lpstr>Herzen-Lernen</vt:lpstr>
      <vt:lpstr>Gartenarbeitsschule</vt:lpstr>
      <vt:lpstr>Einblicke</vt:lpstr>
      <vt:lpstr>eFöB (erweiterte Förderung und Betreuung)</vt:lpstr>
      <vt:lpstr> Schulbezogene Sozialarbeit an der HVK Grundschule </vt:lpstr>
      <vt:lpstr>Vernetzung und Kooperationen</vt:lpstr>
      <vt:lpstr>Das Kleingedruckte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Schulprogramm der Hauptmann-von-Köpenick-Schule</dc:title>
  <dc:creator>Windows-Benutzer</dc:creator>
  <cp:lastModifiedBy>L427334</cp:lastModifiedBy>
  <cp:revision>93</cp:revision>
  <dcterms:created xsi:type="dcterms:W3CDTF">2025-03-19T07:57:02Z</dcterms:created>
  <dcterms:modified xsi:type="dcterms:W3CDTF">2025-09-03T07:10:50Z</dcterms:modified>
</cp:coreProperties>
</file>